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6" r:id="rId5"/>
    <p:sldId id="267" r:id="rId6"/>
    <p:sldId id="268" r:id="rId7"/>
  </p:sldIdLst>
  <p:sldSz cx="10691813" cy="7559675"/>
  <p:notesSz cx="9926638" cy="6797675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304"/>
    <a:srgbClr val="FFCE33"/>
    <a:srgbClr val="B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184" y="-109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2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0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9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2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4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1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8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F258-42BD-4840-8F31-B67CFC47A699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0C9A-F3AB-4E8C-B628-73E34EF02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1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56920" y="378011"/>
            <a:ext cx="4606241" cy="6844569"/>
          </a:xfrm>
          <a:prstGeom prst="rect">
            <a:avLst/>
          </a:prstGeom>
          <a:noFill/>
          <a:ln w="38100" cmpd="thickThin"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09" y="837031"/>
            <a:ext cx="1459654" cy="1083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5426" y="3152906"/>
            <a:ext cx="3612558" cy="112906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65"/>
              </a:avLst>
            </a:prstTxWarp>
            <a:spAutoFit/>
          </a:bodyPr>
          <a:lstStyle/>
          <a:p>
            <a:pPr algn="ctr"/>
            <a:r>
              <a:rPr lang="ru-RU" sz="1762" b="1" cap="small" dirty="0">
                <a:solidFill>
                  <a:srgbClr val="421E06"/>
                </a:solidFill>
                <a:latin typeface="Bookman Old Style" pitchFamily="18" charset="0"/>
                <a:cs typeface="Arial" pitchFamily="34" charset="0"/>
              </a:rPr>
              <a:t>«Менторинг в системе сопровождения одаренных детей»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9723" y="383338"/>
            <a:ext cx="3515193" cy="936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71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РД</a:t>
            </a:r>
          </a:p>
          <a:p>
            <a:pPr algn="ctr"/>
            <a:r>
              <a:rPr lang="ru-RU" sz="1371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ru-RU" sz="1175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371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.Махачкалы</a:t>
            </a:r>
          </a:p>
          <a:p>
            <a:pPr algn="ctr"/>
            <a:r>
              <a:rPr lang="ru-RU" sz="1371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Многопрофильный лицей №39</a:t>
            </a:r>
          </a:p>
          <a:p>
            <a:pPr algn="ctr"/>
            <a:r>
              <a:rPr lang="ru-RU" sz="1175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1371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. Б.Астемирова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4036" y="6863801"/>
            <a:ext cx="1170000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71" b="1" cap="small" dirty="0" err="1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  <a:endParaRPr lang="ru-RU" sz="1371" b="1" cap="small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831" y="6675157"/>
            <a:ext cx="633507" cy="363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62" b="1" cap="small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821" y="6547747"/>
            <a:ext cx="3050194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95" dirty="0">
                <a:solidFill>
                  <a:srgbClr val="2A13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Махачкала, проспект имама Шамиля, 47</a:t>
            </a:r>
          </a:p>
          <a:p>
            <a:pPr algn="ctr"/>
            <a:r>
              <a:rPr lang="en-US" sz="1295" dirty="0">
                <a:solidFill>
                  <a:srgbClr val="2A13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ege200639@yandex.ru</a:t>
            </a:r>
            <a:endParaRPr lang="ru-RU" sz="1295" dirty="0">
              <a:solidFill>
                <a:srgbClr val="2A13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21426"/>
              </p:ext>
            </p:extLst>
          </p:nvPr>
        </p:nvGraphicFramePr>
        <p:xfrm>
          <a:off x="2311246" y="1326761"/>
          <a:ext cx="1235343" cy="4672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4" imgW="2171880" imgH="8215920" progId="">
                  <p:embed/>
                </p:oleObj>
              </mc:Choice>
              <mc:Fallback>
                <p:oleObj name="CorelDRAW" r:id="rId4" imgW="2171880" imgH="82159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246" y="1326761"/>
                        <a:ext cx="1235343" cy="4672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85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798181">
            <a:off x="-243584" y="3166099"/>
            <a:ext cx="5981656" cy="138434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buNone/>
            </a:pPr>
            <a:r>
              <a:rPr lang="ru-RU" sz="2482" b="1" i="1" dirty="0">
                <a:solidFill>
                  <a:srgbClr val="2A1304"/>
                </a:solidFill>
                <a:latin typeface="Decor" pitchFamily="2" charset="0"/>
                <a:cs typeface="Arial" pitchFamily="34" charset="0"/>
              </a:rPr>
              <a:t>«Гении не падают с неба, они должны иметь возможность образоваться и развиваться»</a:t>
            </a:r>
          </a:p>
          <a:p>
            <a:pPr algn="just">
              <a:buNone/>
            </a:pPr>
            <a:r>
              <a:rPr lang="ru-RU" sz="2482" b="1" i="1" dirty="0">
                <a:solidFill>
                  <a:srgbClr val="2A1304"/>
                </a:solidFill>
                <a:latin typeface="Decor" pitchFamily="2" charset="0"/>
                <a:cs typeface="Arial" pitchFamily="34" charset="0"/>
              </a:rPr>
              <a:t> 			        </a:t>
            </a:r>
            <a:r>
              <a:rPr lang="ru-RU" sz="2482" b="1" i="1" dirty="0" err="1">
                <a:solidFill>
                  <a:srgbClr val="2A1304"/>
                </a:solidFill>
                <a:latin typeface="Decor" pitchFamily="2" charset="0"/>
                <a:cs typeface="Arial" pitchFamily="34" charset="0"/>
              </a:rPr>
              <a:t>А.Бебель</a:t>
            </a:r>
            <a:endParaRPr lang="ru-RU" sz="2482" b="1" i="1" dirty="0">
              <a:solidFill>
                <a:srgbClr val="2A1304"/>
              </a:solidFill>
              <a:latin typeface="Decor" pitchFamily="2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34432" y="507670"/>
            <a:ext cx="3843707" cy="2517879"/>
            <a:chOff x="5227504" y="261650"/>
            <a:chExt cx="3561207" cy="23328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308" y="295275"/>
              <a:ext cx="3523403" cy="2265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balanced" dir="t">
                <a:rot lat="0" lon="0" rev="7200000"/>
              </a:lightRig>
            </a:scene3d>
            <a:sp3d>
              <a:bevelT w="57150" h="50800" prst="convex"/>
              <a:contourClr>
                <a:srgbClr val="FFFFFF"/>
              </a:contourClr>
            </a:sp3d>
          </p:spPr>
        </p:pic>
        <p:sp>
          <p:nvSpPr>
            <p:cNvPr id="9" name="Полилиния 8"/>
            <p:cNvSpPr/>
            <p:nvPr/>
          </p:nvSpPr>
          <p:spPr>
            <a:xfrm>
              <a:off x="5227504" y="261650"/>
              <a:ext cx="48267" cy="2332823"/>
            </a:xfrm>
            <a:custGeom>
              <a:avLst/>
              <a:gdLst>
                <a:gd name="connsiteX0" fmla="*/ 38559 w 44067"/>
                <a:gd name="connsiteY0" fmla="*/ 44067 h 812494"/>
                <a:gd name="connsiteX1" fmla="*/ 0 w 44067"/>
                <a:gd name="connsiteY1" fmla="*/ 0 h 812494"/>
                <a:gd name="connsiteX2" fmla="*/ 2754 w 44067"/>
                <a:gd name="connsiteY2" fmla="*/ 812494 h 812494"/>
                <a:gd name="connsiteX3" fmla="*/ 44067 w 44067"/>
                <a:gd name="connsiteY3" fmla="*/ 782197 h 812494"/>
                <a:gd name="connsiteX4" fmla="*/ 38559 w 44067"/>
                <a:gd name="connsiteY4" fmla="*/ 44067 h 812494"/>
                <a:gd name="connsiteX0" fmla="*/ 38559 w 44067"/>
                <a:gd name="connsiteY0" fmla="*/ 44067 h 810580"/>
                <a:gd name="connsiteX1" fmla="*/ 0 w 44067"/>
                <a:gd name="connsiteY1" fmla="*/ 0 h 810580"/>
                <a:gd name="connsiteX2" fmla="*/ 2754 w 44067"/>
                <a:gd name="connsiteY2" fmla="*/ 810580 h 810580"/>
                <a:gd name="connsiteX3" fmla="*/ 44067 w 44067"/>
                <a:gd name="connsiteY3" fmla="*/ 782197 h 810580"/>
                <a:gd name="connsiteX4" fmla="*/ 38559 w 44067"/>
                <a:gd name="connsiteY4" fmla="*/ 44067 h 810580"/>
                <a:gd name="connsiteX0" fmla="*/ 38559 w 38758"/>
                <a:gd name="connsiteY0" fmla="*/ 44067 h 810580"/>
                <a:gd name="connsiteX1" fmla="*/ 0 w 38758"/>
                <a:gd name="connsiteY1" fmla="*/ 0 h 810580"/>
                <a:gd name="connsiteX2" fmla="*/ 2754 w 38758"/>
                <a:gd name="connsiteY2" fmla="*/ 810580 h 810580"/>
                <a:gd name="connsiteX3" fmla="*/ 38758 w 38758"/>
                <a:gd name="connsiteY3" fmla="*/ 796552 h 810580"/>
                <a:gd name="connsiteX4" fmla="*/ 38559 w 38758"/>
                <a:gd name="connsiteY4" fmla="*/ 44067 h 810580"/>
                <a:gd name="connsiteX0" fmla="*/ 46523 w 46523"/>
                <a:gd name="connsiteY0" fmla="*/ 17271 h 810580"/>
                <a:gd name="connsiteX1" fmla="*/ 0 w 46523"/>
                <a:gd name="connsiteY1" fmla="*/ 0 h 810580"/>
                <a:gd name="connsiteX2" fmla="*/ 2754 w 46523"/>
                <a:gd name="connsiteY2" fmla="*/ 810580 h 810580"/>
                <a:gd name="connsiteX3" fmla="*/ 38758 w 46523"/>
                <a:gd name="connsiteY3" fmla="*/ 796552 h 810580"/>
                <a:gd name="connsiteX4" fmla="*/ 46523 w 46523"/>
                <a:gd name="connsiteY4" fmla="*/ 17271 h 8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3" h="810580">
                  <a:moveTo>
                    <a:pt x="46523" y="17271"/>
                  </a:moveTo>
                  <a:lnTo>
                    <a:pt x="0" y="0"/>
                  </a:lnTo>
                  <a:lnTo>
                    <a:pt x="2754" y="810580"/>
                  </a:lnTo>
                  <a:lnTo>
                    <a:pt x="38758" y="796552"/>
                  </a:lnTo>
                  <a:cubicBezTo>
                    <a:pt x="38692" y="545724"/>
                    <a:pt x="46589" y="268099"/>
                    <a:pt x="46523" y="1727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08600"/>
                </a:gs>
                <a:gs pos="50000">
                  <a:srgbClr val="FFCE33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15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16556" y="3534174"/>
            <a:ext cx="4161582" cy="248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27" dirty="0">
                <a:solidFill>
                  <a:srgbClr val="2A1304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Обращаясь к молодежи на открытии «Сириуса» В.В. Путин сказал: «Надо обязательно мечтать, строить амбициозные планы добиться большего, делать то, что до вас не делал никто… Я верю в вас, в успех каждого из вас. Вы можете, обязаны и будете побеждать!»</a:t>
            </a:r>
          </a:p>
        </p:txBody>
      </p:sp>
    </p:spTree>
    <p:extLst>
      <p:ext uri="{BB962C8B-B14F-4D97-AF65-F5344CB8AC3E}">
        <p14:creationId xmlns:p14="http://schemas.microsoft.com/office/powerpoint/2010/main" val="11867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10877"/>
              </p:ext>
            </p:extLst>
          </p:nvPr>
        </p:nvGraphicFramePr>
        <p:xfrm>
          <a:off x="5649154" y="225606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3" imgW="6490080" imgH="8885880" progId="">
                  <p:embed/>
                </p:oleObj>
              </mc:Choice>
              <mc:Fallback>
                <p:oleObj name="CorelDRAW" r:id="rId3" imgW="6490080" imgH="88858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54" y="225606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76623"/>
              </p:ext>
            </p:extLst>
          </p:nvPr>
        </p:nvGraphicFramePr>
        <p:xfrm>
          <a:off x="190198" y="255386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5" imgW="6490080" imgH="8885880" progId="">
                  <p:embed/>
                </p:oleObj>
              </mc:Choice>
              <mc:Fallback>
                <p:oleObj name="CorelDRAW" r:id="rId5" imgW="6490080" imgH="88858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98" y="255386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7448" y="391649"/>
            <a:ext cx="4596915" cy="6839912"/>
          </a:xfrm>
          <a:noFill/>
        </p:spPr>
        <p:txBody>
          <a:bodyPr>
            <a:noAutofit/>
          </a:bodyPr>
          <a:lstStyle/>
          <a:p>
            <a:pPr marL="0" indent="259584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cs typeface="Times New Roman" pitchFamily="18" charset="0"/>
              </a:rPr>
              <a:t>Научный, культурный и экономический потенциал России зависит от качества подготовки специалистов, людей, неординарно мыслящих, способных нестандартно решать поставленные задачи, видеть перспективу и планировать свою деятельность на основе глубокого и критического анализа.</a:t>
            </a:r>
          </a:p>
          <a:p>
            <a:pPr marL="0" indent="259584" algn="just">
              <a:lnSpc>
                <a:spcPct val="100000"/>
              </a:lnSpc>
              <a:buNone/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cs typeface="Times New Roman" pitchFamily="18" charset="0"/>
              </a:rPr>
              <a:t>Исходя из этого, государством сделан основной акцент  на выявление одаренности у детей, создание условий для обучения и воспитания одаренных детей, реализации их потенциальных возможностей.</a:t>
            </a:r>
          </a:p>
          <a:p>
            <a:pPr marL="0" indent="259584" algn="just">
              <a:lnSpc>
                <a:spcPct val="100000"/>
              </a:lnSpc>
              <a:buNone/>
            </a:pPr>
            <a:r>
              <a:rPr lang="ru-RU" sz="1200" b="1" i="1" cap="small" dirty="0">
                <a:solidFill>
                  <a:srgbClr val="2A1304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проекта</a:t>
            </a:r>
          </a:p>
          <a:p>
            <a:pPr marL="0" indent="0" algn="just" defTabSz="89532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29.12.2012 №273-ФЗ «Об образовании в Российской Федерации»;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от 16.06.2014№48  «Об образовании в РД»;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Президента Российской Федерации «О национальной стратегии действий в интересах детей на 2012-2017 годы» (от 1 июня 2012 года №761);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от 04.10.2000 г. №751 «О национальной доктрине образования в Российской Федерации» (на период до 2025 года);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РФ от 07.02.2011 г. №61 (ред. от 26.11.2012) «О Федеральной целевой программе развития образования на 2011-2015 годы»;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Правительства Российской Федерации от 22.11.2012 г. </a:t>
            </a: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№2148-р «Об утверждении государственной программы Российской Федерации</a:t>
            </a:r>
          </a:p>
          <a:p>
            <a:pPr marL="0" indent="0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39891" algn="l"/>
              </a:tabLst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образования» на 2013-2020 годы»;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59584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Правительства РФ от 17.11.2008 г. №1662-р (ред. от 08.08.2009) «О Концепции долгосрочного социально-экономического развития Российской Федерации на период до 2020 года» (вместе с «Концепцией долгосрочного социально-экономического развития Российской Федерации на период до 2020 года»);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59584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Президентская программа «Дети России»;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59584" algn="just" defTabSz="89532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Федеральная программа «Одаренные дети</a:t>
            </a:r>
            <a:r>
              <a:rPr lang="ru-RU" sz="1200" dirty="0" smtClean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5419" y="391667"/>
            <a:ext cx="4819548" cy="3174288"/>
            <a:chOff x="438512" y="957979"/>
            <a:chExt cx="4465327" cy="294098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38512" y="1320884"/>
              <a:ext cx="4465327" cy="2578084"/>
              <a:chOff x="496047" y="388961"/>
              <a:chExt cx="4465327" cy="2578084"/>
            </a:xfrm>
          </p:grpSpPr>
          <p:sp>
            <p:nvSpPr>
              <p:cNvPr id="8" name="Выноска со стрелкой влево 7"/>
              <p:cNvSpPr/>
              <p:nvPr/>
            </p:nvSpPr>
            <p:spPr>
              <a:xfrm>
                <a:off x="1517050" y="388961"/>
                <a:ext cx="3444323" cy="633696"/>
              </a:xfrm>
              <a:prstGeom prst="leftArrowCallout">
                <a:avLst>
                  <a:gd name="adj1" fmla="val 95228"/>
                  <a:gd name="adj2" fmla="val 49768"/>
                  <a:gd name="adj3" fmla="val 25000"/>
                  <a:gd name="adj4" fmla="val 96327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lvl="0"/>
                <a:r>
                  <a:rPr lang="ru-RU" sz="129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ru-RU" sz="129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Социальное сопровождение одаренных детей, направленное на решение вопросов их медицинской и психологической поддержки</a:t>
                </a:r>
                <a:endParaRPr lang="ru-RU" sz="1295" dirty="0"/>
              </a:p>
            </p:txBody>
          </p:sp>
          <p:sp>
            <p:nvSpPr>
              <p:cNvPr id="9" name="Выноска со стрелкой вниз 8"/>
              <p:cNvSpPr/>
              <p:nvPr/>
            </p:nvSpPr>
            <p:spPr>
              <a:xfrm>
                <a:off x="496047" y="388962"/>
                <a:ext cx="1021004" cy="633696"/>
              </a:xfrm>
              <a:prstGeom prst="downArrowCallout">
                <a:avLst>
                  <a:gd name="adj1" fmla="val 180714"/>
                  <a:gd name="adj2" fmla="val 90357"/>
                  <a:gd name="adj3" fmla="val 15598"/>
                  <a:gd name="adj4" fmla="val 75000"/>
                </a:avLst>
              </a:prstGeom>
              <a:solidFill>
                <a:srgbClr val="4C3A0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16200000"/>
                </a:lightRig>
              </a:scene3d>
              <a:sp3d prstMaterial="metal">
                <a:bevelT w="508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Структурный блок</a:t>
                </a:r>
              </a:p>
            </p:txBody>
          </p:sp>
          <p:sp>
            <p:nvSpPr>
              <p:cNvPr id="10" name="Выноска со стрелкой влево 9"/>
              <p:cNvSpPr/>
              <p:nvPr/>
            </p:nvSpPr>
            <p:spPr>
              <a:xfrm>
                <a:off x="1517050" y="1084579"/>
                <a:ext cx="3444324" cy="1174125"/>
              </a:xfrm>
              <a:prstGeom prst="leftArrowCallout">
                <a:avLst>
                  <a:gd name="adj1" fmla="val 95228"/>
                  <a:gd name="adj2" fmla="val 49654"/>
                  <a:gd name="adj3" fmla="val 25000"/>
                  <a:gd name="adj4" fmla="val 9632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94279" rIns="0" bIns="38856" rtlCol="0" anchor="ctr"/>
              <a:lstStyle/>
              <a:p>
                <a:r>
                  <a:rPr lang="ru-RU" sz="129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ru-RU" sz="1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Социальная защита одаренного ребенка, направленная на адаптацию к индивидуальной трассе обучения, возможным перегрузкам.</a:t>
                </a:r>
                <a:endParaRPr lang="ru-RU" sz="1295" dirty="0"/>
              </a:p>
              <a:p>
                <a:r>
                  <a:rPr lang="ru-RU" sz="129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ru-RU" sz="1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Социальная защита одаренных детей, обеспечивающая им необходимую академическую мобильность</a:t>
                </a:r>
                <a:endParaRPr lang="ru-RU" sz="1295" dirty="0"/>
              </a:p>
              <a:p>
                <a:pPr lvl="0"/>
                <a:endParaRPr lang="ru-RU" sz="1295" dirty="0"/>
              </a:p>
            </p:txBody>
          </p:sp>
          <p:sp>
            <p:nvSpPr>
              <p:cNvPr id="11" name="Выноска со стрелкой вниз 10"/>
              <p:cNvSpPr/>
              <p:nvPr/>
            </p:nvSpPr>
            <p:spPr>
              <a:xfrm>
                <a:off x="496047" y="1084580"/>
                <a:ext cx="1021004" cy="1174125"/>
              </a:xfrm>
              <a:prstGeom prst="downArrowCallout">
                <a:avLst>
                  <a:gd name="adj1" fmla="val 180714"/>
                  <a:gd name="adj2" fmla="val 90357"/>
                  <a:gd name="adj3" fmla="val 15598"/>
                  <a:gd name="adj4" fmla="val 75000"/>
                </a:avLst>
              </a:prstGeom>
              <a:solidFill>
                <a:srgbClr val="4D2307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16200000"/>
                </a:lightRig>
              </a:scene3d>
              <a:sp3d prstMaterial="metal">
                <a:bevelT w="508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Структурный блок</a:t>
                </a:r>
              </a:p>
            </p:txBody>
          </p:sp>
          <p:sp>
            <p:nvSpPr>
              <p:cNvPr id="12" name="Выноска со стрелкой влево 11"/>
              <p:cNvSpPr/>
              <p:nvPr/>
            </p:nvSpPr>
            <p:spPr>
              <a:xfrm>
                <a:off x="1517050" y="2333348"/>
                <a:ext cx="3444323" cy="633696"/>
              </a:xfrm>
              <a:prstGeom prst="leftArrowCallout">
                <a:avLst>
                  <a:gd name="adj1" fmla="val 95228"/>
                  <a:gd name="adj2" fmla="val 49768"/>
                  <a:gd name="adj3" fmla="val 25000"/>
                  <a:gd name="adj4" fmla="val 96327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r>
                  <a:rPr lang="ru-RU" sz="1295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ru-RU" sz="1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Социальная помощь в профориентации и </a:t>
                </a:r>
                <a:r>
                  <a:rPr lang="ru-RU" sz="129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послешкольном</a:t>
                </a:r>
                <a:r>
                  <a:rPr lang="ru-RU" sz="12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обучении одаренного ребенка</a:t>
                </a:r>
              </a:p>
            </p:txBody>
          </p:sp>
          <p:sp>
            <p:nvSpPr>
              <p:cNvPr id="13" name="Выноска со стрелкой вниз 12"/>
              <p:cNvSpPr/>
              <p:nvPr/>
            </p:nvSpPr>
            <p:spPr>
              <a:xfrm>
                <a:off x="496047" y="2333349"/>
                <a:ext cx="1021004" cy="633696"/>
              </a:xfrm>
              <a:prstGeom prst="downArrowCallout">
                <a:avLst>
                  <a:gd name="adj1" fmla="val 180714"/>
                  <a:gd name="adj2" fmla="val 90357"/>
                  <a:gd name="adj3" fmla="val 15598"/>
                  <a:gd name="adj4" fmla="val 75000"/>
                </a:avLst>
              </a:prstGeom>
              <a:solidFill>
                <a:srgbClr val="4C3A0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16200000"/>
                </a:lightRig>
              </a:scene3d>
              <a:sp3d prstMaterial="metal">
                <a:bevelT w="508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Структурный блок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28409" y="957979"/>
              <a:ext cx="2589135" cy="288115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7712" tIns="38856" rIns="77712" bIns="38856" rtlCol="0" anchor="ctr" anchorCtr="0">
              <a:spAutoFit/>
            </a:bodyPr>
            <a:lstStyle/>
            <a:p>
              <a:r>
                <a:rPr lang="ru-RU" sz="1511" b="1" i="1" cap="small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Содержательный компонент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0746" y="3747249"/>
            <a:ext cx="4390199" cy="2965432"/>
            <a:chOff x="343166" y="3675529"/>
            <a:chExt cx="4390199" cy="296543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56" y="3751127"/>
              <a:ext cx="4296126" cy="2864084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343166" y="3675529"/>
              <a:ext cx="4390199" cy="2965432"/>
            </a:xfrm>
            <a:prstGeom prst="frame">
              <a:avLst>
                <a:gd name="adj1" fmla="val 2530"/>
              </a:avLst>
            </a:prstGeom>
            <a:gradFill flip="none" rotWithShape="1">
              <a:gsLst>
                <a:gs pos="61000">
                  <a:srgbClr val="7030A0"/>
                </a:gs>
                <a:gs pos="94000">
                  <a:srgbClr val="7030A0"/>
                </a:gs>
                <a:gs pos="17999">
                  <a:srgbClr val="FFFFFF"/>
                </a:gs>
                <a:gs pos="55000">
                  <a:srgbClr val="BF95DF"/>
                </a:gs>
                <a:gs pos="65000">
                  <a:srgbClr val="9751CB"/>
                </a:gs>
                <a:gs pos="70000">
                  <a:srgbClr val="00B050"/>
                </a:gs>
                <a:gs pos="83000">
                  <a:srgbClr val="7030A0"/>
                </a:gs>
                <a:gs pos="75000">
                  <a:srgbClr val="B381D9"/>
                </a:gs>
                <a:gs pos="98000">
                  <a:srgbClr val="E2AC00"/>
                </a:gs>
                <a:gs pos="47000">
                  <a:srgbClr val="EEB500"/>
                </a:gs>
              </a:gsLst>
              <a:lin ang="2700000" scaled="0"/>
              <a:tileRect l="-100000" t="-100000"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dkEdge">
              <a:bevelT h="139700" prst="convex"/>
              <a:contourClr>
                <a:schemeClr val="accent4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p3d>
                <a:bevelT w="6350"/>
              </a:sp3d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89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14760"/>
              </p:ext>
            </p:extLst>
          </p:nvPr>
        </p:nvGraphicFramePr>
        <p:xfrm>
          <a:off x="190198" y="206039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3" imgW="6490080" imgH="8885880" progId="">
                  <p:embed/>
                </p:oleObj>
              </mc:Choice>
              <mc:Fallback>
                <p:oleObj name="CorelDRAW" r:id="rId3" imgW="6490080" imgH="88858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98" y="206039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992507"/>
              </p:ext>
            </p:extLst>
          </p:nvPr>
        </p:nvGraphicFramePr>
        <p:xfrm>
          <a:off x="5649154" y="192708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orelDRAW" r:id="rId5" imgW="6490080" imgH="8885880" progId="">
                  <p:embed/>
                </p:oleObj>
              </mc:Choice>
              <mc:Fallback>
                <p:oleObj name="CorelDRAW" r:id="rId5" imgW="6490080" imgH="88858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54" y="192708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486115" y="1615994"/>
            <a:ext cx="4399838" cy="3494997"/>
            <a:chOff x="410318" y="406684"/>
            <a:chExt cx="4493547" cy="3569427"/>
          </a:xfrm>
        </p:grpSpPr>
        <p:grpSp>
          <p:nvGrpSpPr>
            <p:cNvPr id="16" name="Группа 1"/>
            <p:cNvGrpSpPr/>
            <p:nvPr/>
          </p:nvGrpSpPr>
          <p:grpSpPr>
            <a:xfrm>
              <a:off x="410318" y="801903"/>
              <a:ext cx="1714259" cy="779247"/>
              <a:chOff x="375174" y="2323363"/>
              <a:chExt cx="2642600" cy="903573"/>
            </a:xfr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5000">
                  <a:schemeClr val="accent3">
                    <a:hueOff val="542120"/>
                    <a:satOff val="20000"/>
                    <a:lumOff val="-2941"/>
                    <a:alphaOff val="0"/>
                    <a:tint val="96000"/>
                    <a:shade val="80000"/>
                    <a:satMod val="105000"/>
                  </a:schemeClr>
                </a:gs>
                <a:gs pos="27000">
                  <a:schemeClr val="accent3">
                    <a:hueOff val="542120"/>
                    <a:satOff val="20000"/>
                    <a:lumOff val="-2941"/>
                    <a:alphaOff val="0"/>
                    <a:tint val="96000"/>
                    <a:shade val="59000"/>
                    <a:satMod val="120000"/>
                  </a:schemeClr>
                </a:gs>
                <a:gs pos="40000">
                  <a:srgbClr val="85621D"/>
                </a:gs>
                <a:gs pos="81000">
                  <a:srgbClr val="85621D"/>
                </a:gs>
                <a:gs pos="90000">
                  <a:schemeClr val="accent3">
                    <a:hueOff val="542120"/>
                    <a:satOff val="20000"/>
                    <a:lumOff val="-2941"/>
                    <a:alphaOff val="0"/>
                    <a:tint val="100000"/>
                    <a:shade val="630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</p:grpSpPr>
          <p:sp>
            <p:nvSpPr>
              <p:cNvPr id="33" name="Скругленный прямоугольник 10"/>
              <p:cNvSpPr/>
              <p:nvPr/>
            </p:nvSpPr>
            <p:spPr>
              <a:xfrm>
                <a:off x="375174" y="2323363"/>
                <a:ext cx="2642600" cy="903573"/>
              </a:xfrm>
              <a:prstGeom prst="rightArrowCallout">
                <a:avLst>
                  <a:gd name="adj1" fmla="val 25000"/>
                  <a:gd name="adj2" fmla="val 41171"/>
                  <a:gd name="adj3" fmla="val 22640"/>
                  <a:gd name="adj4" fmla="val 85305"/>
                </a:avLst>
              </a:prstGeom>
              <a:solidFill>
                <a:srgbClr val="C00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44450" h="381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Скругленный прямоугольник 4"/>
              <p:cNvSpPr txBox="1"/>
              <p:nvPr/>
            </p:nvSpPr>
            <p:spPr>
              <a:xfrm>
                <a:off x="447411" y="2430783"/>
                <a:ext cx="2071382" cy="596097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>
                <a:bevelT w="44450" h="3810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89" tIns="59689" rIns="59689" bIns="59689" numCol="1" spcCol="1270" anchor="ctr" anchorCtr="0">
                <a:noAutofit/>
              </a:bodyPr>
              <a:lstStyle/>
              <a:p>
                <a:pPr algn="ctr" defTabSz="6963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Выяснить, в чем конкретно нуждается ученик</a:t>
                </a:r>
              </a:p>
            </p:txBody>
          </p:sp>
        </p:grpSp>
        <p:grpSp>
          <p:nvGrpSpPr>
            <p:cNvPr id="17" name="Группа 13"/>
            <p:cNvGrpSpPr/>
            <p:nvPr/>
          </p:nvGrpSpPr>
          <p:grpSpPr>
            <a:xfrm>
              <a:off x="2160666" y="792805"/>
              <a:ext cx="2743199" cy="1029645"/>
              <a:chOff x="2674645" y="305225"/>
              <a:chExt cx="1901651" cy="907523"/>
            </a:xfr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3000000"/>
              </a:lightRig>
            </a:scene3d>
          </p:grpSpPr>
          <p:sp>
            <p:nvSpPr>
              <p:cNvPr id="31" name="Скругленный прямоугольник 14"/>
              <p:cNvSpPr/>
              <p:nvPr/>
            </p:nvSpPr>
            <p:spPr>
              <a:xfrm>
                <a:off x="2674645" y="305225"/>
                <a:ext cx="1901651" cy="907523"/>
              </a:xfrm>
              <a:prstGeom prst="downArrowCallout">
                <a:avLst>
                  <a:gd name="adj1" fmla="val 25000"/>
                  <a:gd name="adj2" fmla="val 38369"/>
                  <a:gd name="adj3" fmla="val 18933"/>
                  <a:gd name="adj4" fmla="val 76559"/>
                </a:avLst>
              </a:prstGeom>
              <a:grpFill/>
              <a:sp3d prstMaterial="plastic">
                <a:bevelT w="44450" h="381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Скругленный прямоугольник 4"/>
              <p:cNvSpPr txBox="1"/>
              <p:nvPr/>
            </p:nvSpPr>
            <p:spPr>
              <a:xfrm>
                <a:off x="2723444" y="332400"/>
                <a:ext cx="1792496" cy="628490"/>
              </a:xfrm>
              <a:prstGeom prst="rect">
                <a:avLst/>
              </a:prstGeom>
              <a:noFill/>
              <a:sp3d>
                <a:bevelT w="4445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766" tIns="44766" rIns="44766" bIns="44766" numCol="1" spcCol="1270" anchor="ctr" anchorCtr="0">
                <a:noAutofit/>
              </a:bodyPr>
              <a:lstStyle/>
              <a:p>
                <a:pPr algn="ctr" defTabSz="5222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Определить ментора, учитывая при этом согласуется ли стиль работы специалиста с тем, к чему привык специалист</a:t>
                </a:r>
              </a:p>
            </p:txBody>
          </p:sp>
        </p:grpSp>
        <p:grpSp>
          <p:nvGrpSpPr>
            <p:cNvPr id="18" name="Группа 16"/>
            <p:cNvGrpSpPr/>
            <p:nvPr/>
          </p:nvGrpSpPr>
          <p:grpSpPr>
            <a:xfrm>
              <a:off x="2891189" y="1847197"/>
              <a:ext cx="2012676" cy="1162700"/>
              <a:chOff x="5895470" y="595140"/>
              <a:chExt cx="1393504" cy="303795"/>
            </a:xfrm>
            <a:scene3d>
              <a:camera prst="orthographicFront"/>
              <a:lightRig rig="threePt" dir="t">
                <a:rot lat="0" lon="0" rev="3600000"/>
              </a:lightRig>
            </a:scene3d>
          </p:grpSpPr>
          <p:sp>
            <p:nvSpPr>
              <p:cNvPr id="29" name="Скругленный прямоугольник 17"/>
              <p:cNvSpPr/>
              <p:nvPr/>
            </p:nvSpPr>
            <p:spPr>
              <a:xfrm>
                <a:off x="5895470" y="595140"/>
                <a:ext cx="1393504" cy="303795"/>
              </a:xfrm>
              <a:prstGeom prst="leftArrowCallout">
                <a:avLst>
                  <a:gd name="adj1" fmla="val 25000"/>
                  <a:gd name="adj2" fmla="val 35325"/>
                  <a:gd name="adj3" fmla="val 12974"/>
                  <a:gd name="adj4" fmla="val 90421"/>
                </a:avLst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>
                  <a:rot lat="0" lon="0" rev="0"/>
                </a:camera>
                <a:lightRig rig="glow" dir="tl">
                  <a:rot lat="0" lon="0" rev="1800000"/>
                </a:lightRig>
              </a:scene3d>
              <a:sp3d prstMaterial="plastic">
                <a:bevelT w="44450" h="381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084240"/>
                  <a:satOff val="40000"/>
                  <a:lumOff val="-5882"/>
                  <a:alphaOff val="0"/>
                </a:schemeClr>
              </a:fillRef>
              <a:effectRef idx="2">
                <a:schemeClr val="accent3">
                  <a:hueOff val="1084240"/>
                  <a:satOff val="40000"/>
                  <a:lumOff val="-58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4"/>
              <p:cNvSpPr txBox="1"/>
              <p:nvPr/>
            </p:nvSpPr>
            <p:spPr>
              <a:xfrm>
                <a:off x="6063926" y="610928"/>
                <a:ext cx="1217833" cy="269757"/>
              </a:xfrm>
              <a:prstGeom prst="rect">
                <a:avLst/>
              </a:prstGeom>
              <a:sp3d prstMaterial="plastic">
                <a:bevelT w="44450" h="3810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766" tIns="44766" rIns="44766" bIns="44766" numCol="1" spcCol="1270" anchor="ctr" anchorCtr="0">
                <a:noAutofit/>
              </a:bodyPr>
              <a:lstStyle/>
              <a:p>
                <a:pPr algn="ctr" defTabSz="5222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Объяснить учащемуся, что взаимоотношения с ментором предполагают тесный долговременный контакт и личностный рост</a:t>
                </a:r>
              </a:p>
            </p:txBody>
          </p:sp>
        </p:grpSp>
        <p:grpSp>
          <p:nvGrpSpPr>
            <p:cNvPr id="19" name="Группа 19"/>
            <p:cNvGrpSpPr/>
            <p:nvPr/>
          </p:nvGrpSpPr>
          <p:grpSpPr>
            <a:xfrm>
              <a:off x="2952706" y="3155320"/>
              <a:ext cx="1951159" cy="811136"/>
              <a:chOff x="6362" y="2923592"/>
              <a:chExt cx="1901651" cy="1780726"/>
            </a:xfrm>
            <a:solidFill>
              <a:srgbClr val="C00000"/>
            </a:solidFill>
            <a:scene3d>
              <a:camera prst="orthographicFront"/>
              <a:lightRig rig="flood" dir="t">
                <a:rot lat="0" lon="0" rev="8400000"/>
              </a:lightRig>
            </a:scene3d>
          </p:grpSpPr>
          <p:sp>
            <p:nvSpPr>
              <p:cNvPr id="27" name="Скругленный прямоугольник 20"/>
              <p:cNvSpPr/>
              <p:nvPr/>
            </p:nvSpPr>
            <p:spPr>
              <a:xfrm>
                <a:off x="6362" y="2923592"/>
                <a:ext cx="1901651" cy="1780726"/>
              </a:xfrm>
              <a:prstGeom prst="rect">
                <a:avLst/>
              </a:prstGeom>
              <a:grpFill/>
              <a:sp3d prstMaterial="plastic">
                <a:bevelT w="44450" h="381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2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4"/>
              <p:cNvSpPr txBox="1"/>
              <p:nvPr/>
            </p:nvSpPr>
            <p:spPr>
              <a:xfrm>
                <a:off x="42064" y="3157440"/>
                <a:ext cx="1821624" cy="1286137"/>
              </a:xfrm>
              <a:prstGeom prst="rect">
                <a:avLst/>
              </a:prstGeom>
              <a:noFill/>
              <a:sp3d prstMaterial="plastic">
                <a:bevelT w="44450" h="3810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9689" tIns="59689" rIns="59689" bIns="59689" numCol="1" spcCol="1270" anchor="ctr" anchorCtr="0">
                <a:noAutofit/>
              </a:bodyPr>
              <a:lstStyle/>
              <a:p>
                <a:pPr algn="ctr" defTabSz="696365">
                  <a:lnSpc>
                    <a:spcPct val="7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Контроль </a:t>
                </a:r>
              </a:p>
              <a:p>
                <a:pPr algn="ctr" defTabSz="696365">
                  <a:lnSpc>
                    <a:spcPct val="7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процесса </a:t>
                </a:r>
              </a:p>
              <a:p>
                <a:pPr algn="ctr" defTabSz="696365">
                  <a:lnSpc>
                    <a:spcPct val="7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наставничества </a:t>
                </a:r>
              </a:p>
            </p:txBody>
          </p:sp>
        </p:grpSp>
        <p:grpSp>
          <p:nvGrpSpPr>
            <p:cNvPr id="20" name="Группа 22"/>
            <p:cNvGrpSpPr/>
            <p:nvPr/>
          </p:nvGrpSpPr>
          <p:grpSpPr>
            <a:xfrm>
              <a:off x="482742" y="3137223"/>
              <a:ext cx="2431907" cy="838888"/>
              <a:chOff x="2617098" y="2735947"/>
              <a:chExt cx="1870996" cy="1076534"/>
            </a:xfrm>
            <a:scene3d>
              <a:camera prst="orthographicFront"/>
              <a:lightRig rig="harsh" dir="t">
                <a:rot lat="0" lon="0" rev="3600000"/>
              </a:lightRig>
            </a:scene3d>
          </p:grpSpPr>
          <p:sp>
            <p:nvSpPr>
              <p:cNvPr id="25" name="Скругленный прямоугольник 23"/>
              <p:cNvSpPr/>
              <p:nvPr/>
            </p:nvSpPr>
            <p:spPr>
              <a:xfrm>
                <a:off x="2617098" y="2735947"/>
                <a:ext cx="1870996" cy="1076534"/>
              </a:xfrm>
              <a:prstGeom prst="rightArrowCallout">
                <a:avLst>
                  <a:gd name="adj1" fmla="val 36438"/>
                  <a:gd name="adj2" fmla="val 40737"/>
                  <a:gd name="adj3" fmla="val 17633"/>
                  <a:gd name="adj4" fmla="val 93898"/>
                </a:avLst>
              </a:prstGeom>
              <a:solidFill>
                <a:schemeClr val="accent2">
                  <a:lumMod val="75000"/>
                </a:schemeClr>
              </a:solidFill>
              <a:sp3d prstMaterial="plastic">
                <a:bevelT w="44450" h="381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 txBox="1"/>
              <p:nvPr/>
            </p:nvSpPr>
            <p:spPr>
              <a:xfrm>
                <a:off x="2704925" y="2910998"/>
                <a:ext cx="1577981" cy="739845"/>
              </a:xfrm>
              <a:prstGeom prst="rect">
                <a:avLst/>
              </a:prstGeom>
              <a:sp3d>
                <a:bevelT w="4445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5958" tIns="55958" rIns="55958" bIns="55958" numCol="1" spcCol="1270" anchor="ctr" anchorCtr="0">
                <a:noAutofit/>
              </a:bodyPr>
              <a:lstStyle/>
              <a:p>
                <a:pPr algn="ctr" defTabSz="6528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Повышение уровня индивидуальных достижений одаренного  учащегося</a:t>
                </a:r>
              </a:p>
            </p:txBody>
          </p:sp>
        </p:grpSp>
        <p:grpSp>
          <p:nvGrpSpPr>
            <p:cNvPr id="21" name="Группа 25"/>
            <p:cNvGrpSpPr/>
            <p:nvPr/>
          </p:nvGrpSpPr>
          <p:grpSpPr>
            <a:xfrm>
              <a:off x="464824" y="1644717"/>
              <a:ext cx="2412000" cy="1479483"/>
              <a:chOff x="5510832" y="2827386"/>
              <a:chExt cx="1568010" cy="696122"/>
            </a:xfrm>
            <a:solidFill>
              <a:srgbClr val="542708">
                <a:alpha val="60000"/>
              </a:srgbClr>
            </a:solidFill>
            <a:scene3d>
              <a:camera prst="orthographicFront"/>
              <a:lightRig rig="flood" dir="t"/>
            </a:scene3d>
          </p:grpSpPr>
          <p:sp>
            <p:nvSpPr>
              <p:cNvPr id="23" name="Скругленный прямоугольник 26"/>
              <p:cNvSpPr/>
              <p:nvPr/>
            </p:nvSpPr>
            <p:spPr>
              <a:xfrm>
                <a:off x="5510832" y="2827386"/>
                <a:ext cx="1568010" cy="696122"/>
              </a:xfrm>
              <a:prstGeom prst="downArrowCallout">
                <a:avLst>
                  <a:gd name="adj1" fmla="val 25000"/>
                  <a:gd name="adj2" fmla="val 29563"/>
                  <a:gd name="adj3" fmla="val 10210"/>
                  <a:gd name="adj4" fmla="val 86283"/>
                </a:avLst>
              </a:prstGeom>
              <a:solidFill>
                <a:srgbClr val="8A3F0C"/>
              </a:solidFill>
              <a:sp3d prstMaterial="metal">
                <a:bevelT w="44450" h="38100" prst="convex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Скругленный прямоугольник 4"/>
              <p:cNvSpPr txBox="1"/>
              <p:nvPr/>
            </p:nvSpPr>
            <p:spPr>
              <a:xfrm>
                <a:off x="5522481" y="2847744"/>
                <a:ext cx="1543877" cy="553266"/>
              </a:xfrm>
              <a:prstGeom prst="rect">
                <a:avLst/>
              </a:prstGeom>
              <a:noFill/>
              <a:sp3d prstMaterial="metal">
                <a:bevelT w="44450" h="38100" prst="convex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306" tIns="37306" rIns="37306" bIns="37306" numCol="1" spcCol="1270" anchor="ctr" anchorCtr="0">
                <a:noAutofit/>
              </a:bodyPr>
              <a:lstStyle/>
              <a:p>
                <a:pPr algn="ctr" defTabSz="43522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50" dirty="0">
                    <a:latin typeface="Times New Roman" pitchFamily="18" charset="0"/>
                    <a:cs typeface="Times New Roman" pitchFamily="18" charset="0"/>
                  </a:rPr>
                  <a:t>Индивидуальное сопровождение одаренного ребенка, направленное на преодоление проблем познавательной деятельности и на обучение по индивидуальным образовательным         программам и планам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725572" y="406684"/>
              <a:ext cx="3924000" cy="2879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scene3d>
              <a:camera prst="orthographicFront"/>
              <a:lightRig rig="flood" dir="t">
                <a:rot lat="0" lon="0" rev="3000000"/>
              </a:lightRig>
            </a:scene3d>
            <a:sp3d prstMaterial="dkEdge">
              <a:bevelT w="254000" h="1206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75" cap="small" dirty="0">
                  <a:latin typeface="Arial Black" pitchFamily="34" charset="0"/>
                </a:rPr>
                <a:t>Алгоритм организации модели менторинга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3252" y="391150"/>
            <a:ext cx="458556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9584" algn="just" defTabSz="8953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Республиканская программа «Развитие образования до 2020г.»;</a:t>
            </a:r>
            <a:endParaRPr lang="ru-RU" sz="1100" dirty="0">
              <a:solidFill>
                <a:srgbClr val="2A130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9584" algn="just"/>
            <a:r>
              <a:rPr lang="ru-RU" sz="1100" dirty="0">
                <a:solidFill>
                  <a:srgbClr val="2A13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«Столичное образование»;</a:t>
            </a:r>
            <a:endParaRPr lang="ru-RU" sz="1175" dirty="0" smtClean="0">
              <a:solidFill>
                <a:srgbClr val="421E0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5958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75" dirty="0" smtClean="0">
                <a:solidFill>
                  <a:srgbClr val="421E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ООН «О правах ребенка»;</a:t>
            </a:r>
            <a:endParaRPr lang="ru-RU" sz="1175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958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 образовательного учреждения «Лицей №39 им. </a:t>
            </a:r>
            <a:r>
              <a:rPr lang="ru-RU" sz="1175" dirty="0" err="1">
                <a:solidFill>
                  <a:srgbClr val="421E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Б.Астемирова</a:t>
            </a:r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lang="ru-RU" sz="1175" dirty="0">
              <a:solidFill>
                <a:srgbClr val="421E0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9584" algn="just" eaLnBrk="0" fontAlgn="base" hangingPunct="0"/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развития лицея на 2017 – 2020г.г.</a:t>
            </a:r>
            <a:endParaRPr lang="ru-RU" sz="1175" dirty="0">
              <a:solidFill>
                <a:srgbClr val="421E0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602" y="5191578"/>
            <a:ext cx="458556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9584" algn="just" eaLnBrk="0" fontAlgn="base" hangingPunct="0">
              <a:spcBef>
                <a:spcPts val="587"/>
              </a:spcBef>
              <a:spcAft>
                <a:spcPct val="0"/>
              </a:spcAft>
            </a:pPr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Проект содержит алгоритм действий педагогов. При этом он допускает вариативный подход, и не рассматривается как догматическая конструкция</a:t>
            </a:r>
          </a:p>
          <a:p>
            <a:pPr indent="25958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Наш проект выступает в качестве теоретического и методического основания для практической работы при  сопровождении одаренных детей на всех этапах выявления их способностей и дальнейшей работы по их развитию.</a:t>
            </a:r>
          </a:p>
          <a:p>
            <a:pPr indent="25958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75" dirty="0">
                <a:solidFill>
                  <a:srgbClr val="421E06"/>
                </a:solidFill>
                <a:latin typeface="Times New Roman" pitchFamily="18" charset="0"/>
                <a:cs typeface="Times New Roman" pitchFamily="18" charset="0"/>
              </a:rPr>
              <a:t>Центральной фигурой в таком взаимодействии является сам ученик. Задача же наставника – помочь ему раскрыть способности, выбрать путь и способствовать движению по этому пути</a:t>
            </a:r>
            <a:endParaRPr lang="ru-RU" sz="1175" dirty="0">
              <a:solidFill>
                <a:srgbClr val="421E06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716208" y="265264"/>
            <a:ext cx="4751994" cy="6743220"/>
            <a:chOff x="345234" y="207551"/>
            <a:chExt cx="4853205" cy="688684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03311" y="207551"/>
              <a:ext cx="4658346" cy="1289385"/>
              <a:chOff x="243085" y="405458"/>
              <a:chExt cx="4658346" cy="12893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TextBox 59"/>
              <p:cNvSpPr txBox="1"/>
              <p:nvPr/>
            </p:nvSpPr>
            <p:spPr>
              <a:xfrm>
                <a:off x="259789" y="405458"/>
                <a:ext cx="4608000" cy="346069"/>
              </a:xfrm>
              <a:prstGeom prst="roundRect">
                <a:avLst/>
              </a:prstGeom>
              <a:solidFill>
                <a:srgbClr val="5188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ru-RU" sz="1272" b="1" i="1" cap="small" dirty="0">
                    <a:solidFill>
                      <a:schemeClr val="bg1"/>
                    </a:solidFill>
                    <a:latin typeface="Bookman Old Style" pitchFamily="18" charset="0"/>
                  </a:rPr>
                  <a:t>Мониторинг деятельности, анализ работы ментора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519867" y="772325"/>
                <a:ext cx="972000" cy="853886"/>
              </a:xfrm>
              <a:prstGeom prst="upArrowCallout">
                <a:avLst>
                  <a:gd name="adj1" fmla="val 25000"/>
                  <a:gd name="adj2" fmla="val 25000"/>
                  <a:gd name="adj3" fmla="val 12489"/>
                  <a:gd name="adj4" fmla="val 80761"/>
                </a:avLst>
              </a:prstGeom>
              <a:solidFill>
                <a:srgbClr val="5188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35250" tIns="88123" rIns="35250" bIns="35250" rtlCol="0" anchor="ctr" anchorCtr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Отчет 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психолога</a:t>
                </a:r>
              </a:p>
              <a:p>
                <a:pPr algn="ctr"/>
                <a:endParaRPr lang="ru-RU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785432" y="726222"/>
                <a:ext cx="1115999" cy="955935"/>
              </a:xfrm>
              <a:prstGeom prst="upArrowCallout">
                <a:avLst>
                  <a:gd name="adj1" fmla="val 25000"/>
                  <a:gd name="adj2" fmla="val 33198"/>
                  <a:gd name="adj3" fmla="val 12489"/>
                  <a:gd name="adj4" fmla="val 81427"/>
                </a:avLst>
              </a:prstGeom>
              <a:solidFill>
                <a:srgbClr val="5188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35250" tIns="105748" rIns="35250" bIns="35250" rtlCol="0" anchor="ctr" anchorCtr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Отчет 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учителя- предметника</a:t>
                </a:r>
              </a:p>
              <a:p>
                <a:pPr algn="ctr"/>
                <a:endParaRPr lang="ru-RU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652649" y="772324"/>
                <a:ext cx="972000" cy="853886"/>
              </a:xfrm>
              <a:prstGeom prst="upArrowCallout">
                <a:avLst>
                  <a:gd name="adj1" fmla="val 25000"/>
                  <a:gd name="adj2" fmla="val 25000"/>
                  <a:gd name="adj3" fmla="val 12489"/>
                  <a:gd name="adj4" fmla="val 80761"/>
                </a:avLst>
              </a:prstGeom>
              <a:solidFill>
                <a:srgbClr val="5188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35250" tIns="88123" rIns="35250" bIns="35250" rtlCol="0" anchor="ctr" anchorCtr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Отчет 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ментора</a:t>
                </a:r>
              </a:p>
              <a:p>
                <a:pPr algn="ctr"/>
                <a:endParaRPr lang="ru-RU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43085" y="738907"/>
                <a:ext cx="1115999" cy="955936"/>
              </a:xfrm>
              <a:prstGeom prst="upArrowCallout">
                <a:avLst>
                  <a:gd name="adj1" fmla="val 25000"/>
                  <a:gd name="adj2" fmla="val 33198"/>
                  <a:gd name="adj3" fmla="val 12489"/>
                  <a:gd name="adj4" fmla="val 80761"/>
                </a:avLst>
              </a:prstGeom>
              <a:solidFill>
                <a:srgbClr val="5188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35250" tIns="88123" rIns="35250" bIns="35250" rtlCol="0" anchor="ctr" anchorCtr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Отчет </a:t>
                </a:r>
              </a:p>
              <a:p>
                <a:pPr algn="ctr"/>
                <a:r>
                  <a:rPr lang="ru-RU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классного руководителя</a:t>
                </a:r>
              </a:p>
              <a:p>
                <a:pPr algn="ctr"/>
                <a:endParaRPr lang="ru-RU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45234" y="1608989"/>
              <a:ext cx="4853205" cy="3643098"/>
              <a:chOff x="185008" y="1771271"/>
              <a:chExt cx="4853205" cy="3643098"/>
            </a:xfrm>
          </p:grpSpPr>
          <p:sp>
            <p:nvSpPr>
              <p:cNvPr id="50" name="Выноска со стрелкой вверх 9"/>
              <p:cNvSpPr/>
              <p:nvPr/>
            </p:nvSpPr>
            <p:spPr>
              <a:xfrm>
                <a:off x="214213" y="3231786"/>
                <a:ext cx="4824000" cy="2182583"/>
              </a:xfrm>
              <a:custGeom>
                <a:avLst/>
                <a:gdLst>
                  <a:gd name="connsiteX0" fmla="*/ 0 w 4832957"/>
                  <a:gd name="connsiteY0" fmla="*/ 636384 h 2168482"/>
                  <a:gd name="connsiteX1" fmla="*/ 2145418 w 4832957"/>
                  <a:gd name="connsiteY1" fmla="*/ 636384 h 2168482"/>
                  <a:gd name="connsiteX2" fmla="*/ 2145418 w 4832957"/>
                  <a:gd name="connsiteY2" fmla="*/ 542121 h 2168482"/>
                  <a:gd name="connsiteX3" fmla="*/ 1874358 w 4832957"/>
                  <a:gd name="connsiteY3" fmla="*/ 542121 h 2168482"/>
                  <a:gd name="connsiteX4" fmla="*/ 2416479 w 4832957"/>
                  <a:gd name="connsiteY4" fmla="*/ 0 h 2168482"/>
                  <a:gd name="connsiteX5" fmla="*/ 2958599 w 4832957"/>
                  <a:gd name="connsiteY5" fmla="*/ 542121 h 2168482"/>
                  <a:gd name="connsiteX6" fmla="*/ 2687539 w 4832957"/>
                  <a:gd name="connsiteY6" fmla="*/ 542121 h 2168482"/>
                  <a:gd name="connsiteX7" fmla="*/ 2687539 w 4832957"/>
                  <a:gd name="connsiteY7" fmla="*/ 636384 h 2168482"/>
                  <a:gd name="connsiteX8" fmla="*/ 4832957 w 4832957"/>
                  <a:gd name="connsiteY8" fmla="*/ 636384 h 2168482"/>
                  <a:gd name="connsiteX9" fmla="*/ 4832957 w 4832957"/>
                  <a:gd name="connsiteY9" fmla="*/ 2168482 h 2168482"/>
                  <a:gd name="connsiteX10" fmla="*/ 0 w 4832957"/>
                  <a:gd name="connsiteY10" fmla="*/ 2168482 h 2168482"/>
                  <a:gd name="connsiteX11" fmla="*/ 0 w 4832957"/>
                  <a:gd name="connsiteY11" fmla="*/ 636384 h 2168482"/>
                  <a:gd name="connsiteX0" fmla="*/ 0 w 4832957"/>
                  <a:gd name="connsiteY0" fmla="*/ 636384 h 2168482"/>
                  <a:gd name="connsiteX1" fmla="*/ 657741 w 4832957"/>
                  <a:gd name="connsiteY1" fmla="*/ 636384 h 2168482"/>
                  <a:gd name="connsiteX2" fmla="*/ 2145418 w 4832957"/>
                  <a:gd name="connsiteY2" fmla="*/ 542121 h 2168482"/>
                  <a:gd name="connsiteX3" fmla="*/ 1874358 w 4832957"/>
                  <a:gd name="connsiteY3" fmla="*/ 542121 h 2168482"/>
                  <a:gd name="connsiteX4" fmla="*/ 2416479 w 4832957"/>
                  <a:gd name="connsiteY4" fmla="*/ 0 h 2168482"/>
                  <a:gd name="connsiteX5" fmla="*/ 2958599 w 4832957"/>
                  <a:gd name="connsiteY5" fmla="*/ 542121 h 2168482"/>
                  <a:gd name="connsiteX6" fmla="*/ 2687539 w 4832957"/>
                  <a:gd name="connsiteY6" fmla="*/ 542121 h 2168482"/>
                  <a:gd name="connsiteX7" fmla="*/ 2687539 w 4832957"/>
                  <a:gd name="connsiteY7" fmla="*/ 636384 h 2168482"/>
                  <a:gd name="connsiteX8" fmla="*/ 4832957 w 4832957"/>
                  <a:gd name="connsiteY8" fmla="*/ 636384 h 2168482"/>
                  <a:gd name="connsiteX9" fmla="*/ 4832957 w 4832957"/>
                  <a:gd name="connsiteY9" fmla="*/ 2168482 h 2168482"/>
                  <a:gd name="connsiteX10" fmla="*/ 0 w 4832957"/>
                  <a:gd name="connsiteY10" fmla="*/ 2168482 h 2168482"/>
                  <a:gd name="connsiteX11" fmla="*/ 0 w 4832957"/>
                  <a:gd name="connsiteY11" fmla="*/ 636384 h 2168482"/>
                  <a:gd name="connsiteX0" fmla="*/ 0 w 4832957"/>
                  <a:gd name="connsiteY0" fmla="*/ 636384 h 2168482"/>
                  <a:gd name="connsiteX1" fmla="*/ 657741 w 4832957"/>
                  <a:gd name="connsiteY1" fmla="*/ 636384 h 2168482"/>
                  <a:gd name="connsiteX2" fmla="*/ 2145418 w 4832957"/>
                  <a:gd name="connsiteY2" fmla="*/ 542121 h 2168482"/>
                  <a:gd name="connsiteX3" fmla="*/ 438797 w 4832957"/>
                  <a:gd name="connsiteY3" fmla="*/ 546859 h 2168482"/>
                  <a:gd name="connsiteX4" fmla="*/ 2416479 w 4832957"/>
                  <a:gd name="connsiteY4" fmla="*/ 0 h 2168482"/>
                  <a:gd name="connsiteX5" fmla="*/ 2958599 w 4832957"/>
                  <a:gd name="connsiteY5" fmla="*/ 542121 h 2168482"/>
                  <a:gd name="connsiteX6" fmla="*/ 2687539 w 4832957"/>
                  <a:gd name="connsiteY6" fmla="*/ 542121 h 2168482"/>
                  <a:gd name="connsiteX7" fmla="*/ 2687539 w 4832957"/>
                  <a:gd name="connsiteY7" fmla="*/ 636384 h 2168482"/>
                  <a:gd name="connsiteX8" fmla="*/ 4832957 w 4832957"/>
                  <a:gd name="connsiteY8" fmla="*/ 636384 h 2168482"/>
                  <a:gd name="connsiteX9" fmla="*/ 4832957 w 4832957"/>
                  <a:gd name="connsiteY9" fmla="*/ 2168482 h 2168482"/>
                  <a:gd name="connsiteX10" fmla="*/ 0 w 4832957"/>
                  <a:gd name="connsiteY10" fmla="*/ 2168482 h 2168482"/>
                  <a:gd name="connsiteX11" fmla="*/ 0 w 4832957"/>
                  <a:gd name="connsiteY11" fmla="*/ 636384 h 2168482"/>
                  <a:gd name="connsiteX0" fmla="*/ 0 w 4832957"/>
                  <a:gd name="connsiteY0" fmla="*/ 636384 h 2168482"/>
                  <a:gd name="connsiteX1" fmla="*/ 657741 w 4832957"/>
                  <a:gd name="connsiteY1" fmla="*/ 636384 h 2168482"/>
                  <a:gd name="connsiteX2" fmla="*/ 2145418 w 4832957"/>
                  <a:gd name="connsiteY2" fmla="*/ 542121 h 2168482"/>
                  <a:gd name="connsiteX3" fmla="*/ 438797 w 4832957"/>
                  <a:gd name="connsiteY3" fmla="*/ 542121 h 2168482"/>
                  <a:gd name="connsiteX4" fmla="*/ 2416479 w 4832957"/>
                  <a:gd name="connsiteY4" fmla="*/ 0 h 2168482"/>
                  <a:gd name="connsiteX5" fmla="*/ 2958599 w 4832957"/>
                  <a:gd name="connsiteY5" fmla="*/ 542121 h 2168482"/>
                  <a:gd name="connsiteX6" fmla="*/ 2687539 w 4832957"/>
                  <a:gd name="connsiteY6" fmla="*/ 542121 h 2168482"/>
                  <a:gd name="connsiteX7" fmla="*/ 2687539 w 4832957"/>
                  <a:gd name="connsiteY7" fmla="*/ 636384 h 2168482"/>
                  <a:gd name="connsiteX8" fmla="*/ 4832957 w 4832957"/>
                  <a:gd name="connsiteY8" fmla="*/ 636384 h 2168482"/>
                  <a:gd name="connsiteX9" fmla="*/ 4832957 w 4832957"/>
                  <a:gd name="connsiteY9" fmla="*/ 2168482 h 2168482"/>
                  <a:gd name="connsiteX10" fmla="*/ 0 w 4832957"/>
                  <a:gd name="connsiteY10" fmla="*/ 2168482 h 2168482"/>
                  <a:gd name="connsiteX11" fmla="*/ 0 w 4832957"/>
                  <a:gd name="connsiteY11" fmla="*/ 636384 h 2168482"/>
                  <a:gd name="connsiteX0" fmla="*/ 0 w 4832957"/>
                  <a:gd name="connsiteY0" fmla="*/ 636384 h 2168482"/>
                  <a:gd name="connsiteX1" fmla="*/ 657741 w 4832957"/>
                  <a:gd name="connsiteY1" fmla="*/ 636384 h 2168482"/>
                  <a:gd name="connsiteX2" fmla="*/ 676692 w 4832957"/>
                  <a:gd name="connsiteY2" fmla="*/ 542121 h 2168482"/>
                  <a:gd name="connsiteX3" fmla="*/ 438797 w 4832957"/>
                  <a:gd name="connsiteY3" fmla="*/ 542121 h 2168482"/>
                  <a:gd name="connsiteX4" fmla="*/ 2416479 w 4832957"/>
                  <a:gd name="connsiteY4" fmla="*/ 0 h 2168482"/>
                  <a:gd name="connsiteX5" fmla="*/ 2958599 w 4832957"/>
                  <a:gd name="connsiteY5" fmla="*/ 542121 h 2168482"/>
                  <a:gd name="connsiteX6" fmla="*/ 2687539 w 4832957"/>
                  <a:gd name="connsiteY6" fmla="*/ 542121 h 2168482"/>
                  <a:gd name="connsiteX7" fmla="*/ 2687539 w 4832957"/>
                  <a:gd name="connsiteY7" fmla="*/ 636384 h 2168482"/>
                  <a:gd name="connsiteX8" fmla="*/ 4832957 w 4832957"/>
                  <a:gd name="connsiteY8" fmla="*/ 636384 h 2168482"/>
                  <a:gd name="connsiteX9" fmla="*/ 4832957 w 4832957"/>
                  <a:gd name="connsiteY9" fmla="*/ 2168482 h 2168482"/>
                  <a:gd name="connsiteX10" fmla="*/ 0 w 4832957"/>
                  <a:gd name="connsiteY10" fmla="*/ 2168482 h 2168482"/>
                  <a:gd name="connsiteX11" fmla="*/ 0 w 4832957"/>
                  <a:gd name="connsiteY11" fmla="*/ 636384 h 2168482"/>
                  <a:gd name="connsiteX0" fmla="*/ 0 w 4832957"/>
                  <a:gd name="connsiteY0" fmla="*/ 636384 h 2168482"/>
                  <a:gd name="connsiteX1" fmla="*/ 657741 w 4832957"/>
                  <a:gd name="connsiteY1" fmla="*/ 636384 h 2168482"/>
                  <a:gd name="connsiteX2" fmla="*/ 662478 w 4832957"/>
                  <a:gd name="connsiteY2" fmla="*/ 551597 h 2168482"/>
                  <a:gd name="connsiteX3" fmla="*/ 438797 w 4832957"/>
                  <a:gd name="connsiteY3" fmla="*/ 542121 h 2168482"/>
                  <a:gd name="connsiteX4" fmla="*/ 2416479 w 4832957"/>
                  <a:gd name="connsiteY4" fmla="*/ 0 h 2168482"/>
                  <a:gd name="connsiteX5" fmla="*/ 2958599 w 4832957"/>
                  <a:gd name="connsiteY5" fmla="*/ 542121 h 2168482"/>
                  <a:gd name="connsiteX6" fmla="*/ 2687539 w 4832957"/>
                  <a:gd name="connsiteY6" fmla="*/ 542121 h 2168482"/>
                  <a:gd name="connsiteX7" fmla="*/ 2687539 w 4832957"/>
                  <a:gd name="connsiteY7" fmla="*/ 636384 h 2168482"/>
                  <a:gd name="connsiteX8" fmla="*/ 4832957 w 4832957"/>
                  <a:gd name="connsiteY8" fmla="*/ 636384 h 2168482"/>
                  <a:gd name="connsiteX9" fmla="*/ 4832957 w 4832957"/>
                  <a:gd name="connsiteY9" fmla="*/ 2168482 h 2168482"/>
                  <a:gd name="connsiteX10" fmla="*/ 0 w 4832957"/>
                  <a:gd name="connsiteY10" fmla="*/ 2168482 h 2168482"/>
                  <a:gd name="connsiteX11" fmla="*/ 0 w 4832957"/>
                  <a:gd name="connsiteY11" fmla="*/ 636384 h 2168482"/>
                  <a:gd name="connsiteX0" fmla="*/ 0 w 4832957"/>
                  <a:gd name="connsiteY0" fmla="*/ 527414 h 2059512"/>
                  <a:gd name="connsiteX1" fmla="*/ 657741 w 4832957"/>
                  <a:gd name="connsiteY1" fmla="*/ 527414 h 2059512"/>
                  <a:gd name="connsiteX2" fmla="*/ 662478 w 4832957"/>
                  <a:gd name="connsiteY2" fmla="*/ 442627 h 2059512"/>
                  <a:gd name="connsiteX3" fmla="*/ 438797 w 4832957"/>
                  <a:gd name="connsiteY3" fmla="*/ 433151 h 2059512"/>
                  <a:gd name="connsiteX4" fmla="*/ 1056723 w 4832957"/>
                  <a:gd name="connsiteY4" fmla="*/ 0 h 2059512"/>
                  <a:gd name="connsiteX5" fmla="*/ 2958599 w 4832957"/>
                  <a:gd name="connsiteY5" fmla="*/ 433151 h 2059512"/>
                  <a:gd name="connsiteX6" fmla="*/ 2687539 w 4832957"/>
                  <a:gd name="connsiteY6" fmla="*/ 433151 h 2059512"/>
                  <a:gd name="connsiteX7" fmla="*/ 2687539 w 4832957"/>
                  <a:gd name="connsiteY7" fmla="*/ 527414 h 2059512"/>
                  <a:gd name="connsiteX8" fmla="*/ 4832957 w 4832957"/>
                  <a:gd name="connsiteY8" fmla="*/ 527414 h 2059512"/>
                  <a:gd name="connsiteX9" fmla="*/ 4832957 w 4832957"/>
                  <a:gd name="connsiteY9" fmla="*/ 2059512 h 2059512"/>
                  <a:gd name="connsiteX10" fmla="*/ 0 w 4832957"/>
                  <a:gd name="connsiteY10" fmla="*/ 2059512 h 2059512"/>
                  <a:gd name="connsiteX11" fmla="*/ 0 w 4832957"/>
                  <a:gd name="connsiteY11" fmla="*/ 527414 h 2059512"/>
                  <a:gd name="connsiteX0" fmla="*/ 0 w 4832957"/>
                  <a:gd name="connsiteY0" fmla="*/ 527414 h 2059512"/>
                  <a:gd name="connsiteX1" fmla="*/ 657741 w 4832957"/>
                  <a:gd name="connsiteY1" fmla="*/ 527414 h 2059512"/>
                  <a:gd name="connsiteX2" fmla="*/ 662478 w 4832957"/>
                  <a:gd name="connsiteY2" fmla="*/ 442627 h 2059512"/>
                  <a:gd name="connsiteX3" fmla="*/ 438797 w 4832957"/>
                  <a:gd name="connsiteY3" fmla="*/ 433151 h 2059512"/>
                  <a:gd name="connsiteX4" fmla="*/ 1056723 w 4832957"/>
                  <a:gd name="connsiteY4" fmla="*/ 0 h 2059512"/>
                  <a:gd name="connsiteX5" fmla="*/ 2958599 w 4832957"/>
                  <a:gd name="connsiteY5" fmla="*/ 433151 h 2059512"/>
                  <a:gd name="connsiteX6" fmla="*/ 2687539 w 4832957"/>
                  <a:gd name="connsiteY6" fmla="*/ 433151 h 2059512"/>
                  <a:gd name="connsiteX7" fmla="*/ 1275667 w 4832957"/>
                  <a:gd name="connsiteY7" fmla="*/ 527414 h 2059512"/>
                  <a:gd name="connsiteX8" fmla="*/ 4832957 w 4832957"/>
                  <a:gd name="connsiteY8" fmla="*/ 527414 h 2059512"/>
                  <a:gd name="connsiteX9" fmla="*/ 4832957 w 4832957"/>
                  <a:gd name="connsiteY9" fmla="*/ 2059512 h 2059512"/>
                  <a:gd name="connsiteX10" fmla="*/ 0 w 4832957"/>
                  <a:gd name="connsiteY10" fmla="*/ 2059512 h 2059512"/>
                  <a:gd name="connsiteX11" fmla="*/ 0 w 4832957"/>
                  <a:gd name="connsiteY11" fmla="*/ 527414 h 2059512"/>
                  <a:gd name="connsiteX0" fmla="*/ 0 w 4832957"/>
                  <a:gd name="connsiteY0" fmla="*/ 527414 h 2059512"/>
                  <a:gd name="connsiteX1" fmla="*/ 657741 w 4832957"/>
                  <a:gd name="connsiteY1" fmla="*/ 527414 h 2059512"/>
                  <a:gd name="connsiteX2" fmla="*/ 662478 w 4832957"/>
                  <a:gd name="connsiteY2" fmla="*/ 442627 h 2059512"/>
                  <a:gd name="connsiteX3" fmla="*/ 438797 w 4832957"/>
                  <a:gd name="connsiteY3" fmla="*/ 433151 h 2059512"/>
                  <a:gd name="connsiteX4" fmla="*/ 1056723 w 4832957"/>
                  <a:gd name="connsiteY4" fmla="*/ 0 h 2059512"/>
                  <a:gd name="connsiteX5" fmla="*/ 2958599 w 4832957"/>
                  <a:gd name="connsiteY5" fmla="*/ 433151 h 2059512"/>
                  <a:gd name="connsiteX6" fmla="*/ 1266192 w 4832957"/>
                  <a:gd name="connsiteY6" fmla="*/ 447365 h 2059512"/>
                  <a:gd name="connsiteX7" fmla="*/ 1275667 w 4832957"/>
                  <a:gd name="connsiteY7" fmla="*/ 527414 h 2059512"/>
                  <a:gd name="connsiteX8" fmla="*/ 4832957 w 4832957"/>
                  <a:gd name="connsiteY8" fmla="*/ 527414 h 2059512"/>
                  <a:gd name="connsiteX9" fmla="*/ 4832957 w 4832957"/>
                  <a:gd name="connsiteY9" fmla="*/ 2059512 h 2059512"/>
                  <a:gd name="connsiteX10" fmla="*/ 0 w 4832957"/>
                  <a:gd name="connsiteY10" fmla="*/ 2059512 h 2059512"/>
                  <a:gd name="connsiteX11" fmla="*/ 0 w 4832957"/>
                  <a:gd name="connsiteY11" fmla="*/ 527414 h 2059512"/>
                  <a:gd name="connsiteX0" fmla="*/ 0 w 4832957"/>
                  <a:gd name="connsiteY0" fmla="*/ 527414 h 2059512"/>
                  <a:gd name="connsiteX1" fmla="*/ 657741 w 4832957"/>
                  <a:gd name="connsiteY1" fmla="*/ 527414 h 2059512"/>
                  <a:gd name="connsiteX2" fmla="*/ 662478 w 4832957"/>
                  <a:gd name="connsiteY2" fmla="*/ 442627 h 2059512"/>
                  <a:gd name="connsiteX3" fmla="*/ 438797 w 4832957"/>
                  <a:gd name="connsiteY3" fmla="*/ 433151 h 2059512"/>
                  <a:gd name="connsiteX4" fmla="*/ 1056723 w 4832957"/>
                  <a:gd name="connsiteY4" fmla="*/ 0 h 2059512"/>
                  <a:gd name="connsiteX5" fmla="*/ 1527776 w 4832957"/>
                  <a:gd name="connsiteY5" fmla="*/ 442627 h 2059512"/>
                  <a:gd name="connsiteX6" fmla="*/ 1266192 w 4832957"/>
                  <a:gd name="connsiteY6" fmla="*/ 447365 h 2059512"/>
                  <a:gd name="connsiteX7" fmla="*/ 1275667 w 4832957"/>
                  <a:gd name="connsiteY7" fmla="*/ 527414 h 2059512"/>
                  <a:gd name="connsiteX8" fmla="*/ 4832957 w 4832957"/>
                  <a:gd name="connsiteY8" fmla="*/ 527414 h 2059512"/>
                  <a:gd name="connsiteX9" fmla="*/ 4832957 w 4832957"/>
                  <a:gd name="connsiteY9" fmla="*/ 2059512 h 2059512"/>
                  <a:gd name="connsiteX10" fmla="*/ 0 w 4832957"/>
                  <a:gd name="connsiteY10" fmla="*/ 2059512 h 2059512"/>
                  <a:gd name="connsiteX11" fmla="*/ 0 w 4832957"/>
                  <a:gd name="connsiteY11" fmla="*/ 527414 h 2059512"/>
                  <a:gd name="connsiteX0" fmla="*/ 0 w 4832957"/>
                  <a:gd name="connsiteY0" fmla="*/ 517938 h 2050036"/>
                  <a:gd name="connsiteX1" fmla="*/ 657741 w 4832957"/>
                  <a:gd name="connsiteY1" fmla="*/ 517938 h 2050036"/>
                  <a:gd name="connsiteX2" fmla="*/ 662478 w 4832957"/>
                  <a:gd name="connsiteY2" fmla="*/ 433151 h 2050036"/>
                  <a:gd name="connsiteX3" fmla="*/ 438797 w 4832957"/>
                  <a:gd name="connsiteY3" fmla="*/ 423675 h 2050036"/>
                  <a:gd name="connsiteX4" fmla="*/ 999869 w 4832957"/>
                  <a:gd name="connsiteY4" fmla="*/ 0 h 2050036"/>
                  <a:gd name="connsiteX5" fmla="*/ 1527776 w 4832957"/>
                  <a:gd name="connsiteY5" fmla="*/ 433151 h 2050036"/>
                  <a:gd name="connsiteX6" fmla="*/ 1266192 w 4832957"/>
                  <a:gd name="connsiteY6" fmla="*/ 437889 h 2050036"/>
                  <a:gd name="connsiteX7" fmla="*/ 1275667 w 4832957"/>
                  <a:gd name="connsiteY7" fmla="*/ 517938 h 2050036"/>
                  <a:gd name="connsiteX8" fmla="*/ 4832957 w 4832957"/>
                  <a:gd name="connsiteY8" fmla="*/ 517938 h 2050036"/>
                  <a:gd name="connsiteX9" fmla="*/ 4832957 w 4832957"/>
                  <a:gd name="connsiteY9" fmla="*/ 2050036 h 2050036"/>
                  <a:gd name="connsiteX10" fmla="*/ 0 w 4832957"/>
                  <a:gd name="connsiteY10" fmla="*/ 2050036 h 2050036"/>
                  <a:gd name="connsiteX11" fmla="*/ 0 w 4832957"/>
                  <a:gd name="connsiteY11" fmla="*/ 517938 h 2050036"/>
                  <a:gd name="connsiteX0" fmla="*/ 0 w 4832957"/>
                  <a:gd name="connsiteY0" fmla="*/ 517938 h 2050036"/>
                  <a:gd name="connsiteX1" fmla="*/ 657741 w 4832957"/>
                  <a:gd name="connsiteY1" fmla="*/ 517938 h 2050036"/>
                  <a:gd name="connsiteX2" fmla="*/ 662478 w 4832957"/>
                  <a:gd name="connsiteY2" fmla="*/ 433151 h 2050036"/>
                  <a:gd name="connsiteX3" fmla="*/ 438797 w 4832957"/>
                  <a:gd name="connsiteY3" fmla="*/ 423675 h 2050036"/>
                  <a:gd name="connsiteX4" fmla="*/ 999869 w 4832957"/>
                  <a:gd name="connsiteY4" fmla="*/ 0 h 2050036"/>
                  <a:gd name="connsiteX5" fmla="*/ 1527776 w 4832957"/>
                  <a:gd name="connsiteY5" fmla="*/ 433151 h 2050036"/>
                  <a:gd name="connsiteX6" fmla="*/ 1266192 w 4832957"/>
                  <a:gd name="connsiteY6" fmla="*/ 437889 h 2050036"/>
                  <a:gd name="connsiteX7" fmla="*/ 1195124 w 4832957"/>
                  <a:gd name="connsiteY7" fmla="*/ 517938 h 2050036"/>
                  <a:gd name="connsiteX8" fmla="*/ 4832957 w 4832957"/>
                  <a:gd name="connsiteY8" fmla="*/ 517938 h 2050036"/>
                  <a:gd name="connsiteX9" fmla="*/ 4832957 w 4832957"/>
                  <a:gd name="connsiteY9" fmla="*/ 2050036 h 2050036"/>
                  <a:gd name="connsiteX10" fmla="*/ 0 w 4832957"/>
                  <a:gd name="connsiteY10" fmla="*/ 2050036 h 2050036"/>
                  <a:gd name="connsiteX11" fmla="*/ 0 w 4832957"/>
                  <a:gd name="connsiteY11" fmla="*/ 517938 h 2050036"/>
                  <a:gd name="connsiteX0" fmla="*/ 0 w 4832957"/>
                  <a:gd name="connsiteY0" fmla="*/ 517938 h 2050036"/>
                  <a:gd name="connsiteX1" fmla="*/ 657741 w 4832957"/>
                  <a:gd name="connsiteY1" fmla="*/ 517938 h 2050036"/>
                  <a:gd name="connsiteX2" fmla="*/ 662478 w 4832957"/>
                  <a:gd name="connsiteY2" fmla="*/ 433151 h 2050036"/>
                  <a:gd name="connsiteX3" fmla="*/ 438797 w 4832957"/>
                  <a:gd name="connsiteY3" fmla="*/ 423675 h 2050036"/>
                  <a:gd name="connsiteX4" fmla="*/ 999869 w 4832957"/>
                  <a:gd name="connsiteY4" fmla="*/ 0 h 2050036"/>
                  <a:gd name="connsiteX5" fmla="*/ 1527776 w 4832957"/>
                  <a:gd name="connsiteY5" fmla="*/ 433151 h 2050036"/>
                  <a:gd name="connsiteX6" fmla="*/ 1190386 w 4832957"/>
                  <a:gd name="connsiteY6" fmla="*/ 442627 h 2050036"/>
                  <a:gd name="connsiteX7" fmla="*/ 1195124 w 4832957"/>
                  <a:gd name="connsiteY7" fmla="*/ 517938 h 2050036"/>
                  <a:gd name="connsiteX8" fmla="*/ 4832957 w 4832957"/>
                  <a:gd name="connsiteY8" fmla="*/ 517938 h 2050036"/>
                  <a:gd name="connsiteX9" fmla="*/ 4832957 w 4832957"/>
                  <a:gd name="connsiteY9" fmla="*/ 2050036 h 2050036"/>
                  <a:gd name="connsiteX10" fmla="*/ 0 w 4832957"/>
                  <a:gd name="connsiteY10" fmla="*/ 2050036 h 2050036"/>
                  <a:gd name="connsiteX11" fmla="*/ 0 w 4832957"/>
                  <a:gd name="connsiteY11" fmla="*/ 517938 h 2050036"/>
                  <a:gd name="connsiteX0" fmla="*/ 0 w 4832957"/>
                  <a:gd name="connsiteY0" fmla="*/ 517938 h 2050036"/>
                  <a:gd name="connsiteX1" fmla="*/ 657741 w 4832957"/>
                  <a:gd name="connsiteY1" fmla="*/ 517938 h 2050036"/>
                  <a:gd name="connsiteX2" fmla="*/ 662478 w 4832957"/>
                  <a:gd name="connsiteY2" fmla="*/ 433151 h 2050036"/>
                  <a:gd name="connsiteX3" fmla="*/ 438797 w 4832957"/>
                  <a:gd name="connsiteY3" fmla="*/ 423675 h 2050036"/>
                  <a:gd name="connsiteX4" fmla="*/ 999869 w 4832957"/>
                  <a:gd name="connsiteY4" fmla="*/ 0 h 2050036"/>
                  <a:gd name="connsiteX5" fmla="*/ 1527776 w 4832957"/>
                  <a:gd name="connsiteY5" fmla="*/ 433151 h 2050036"/>
                  <a:gd name="connsiteX6" fmla="*/ 1195124 w 4832957"/>
                  <a:gd name="connsiteY6" fmla="*/ 442627 h 2050036"/>
                  <a:gd name="connsiteX7" fmla="*/ 1195124 w 4832957"/>
                  <a:gd name="connsiteY7" fmla="*/ 517938 h 2050036"/>
                  <a:gd name="connsiteX8" fmla="*/ 4832957 w 4832957"/>
                  <a:gd name="connsiteY8" fmla="*/ 517938 h 2050036"/>
                  <a:gd name="connsiteX9" fmla="*/ 4832957 w 4832957"/>
                  <a:gd name="connsiteY9" fmla="*/ 2050036 h 2050036"/>
                  <a:gd name="connsiteX10" fmla="*/ 0 w 4832957"/>
                  <a:gd name="connsiteY10" fmla="*/ 2050036 h 2050036"/>
                  <a:gd name="connsiteX11" fmla="*/ 0 w 4832957"/>
                  <a:gd name="connsiteY11" fmla="*/ 517938 h 2050036"/>
                  <a:gd name="connsiteX0" fmla="*/ 0 w 4832957"/>
                  <a:gd name="connsiteY0" fmla="*/ 517938 h 2050036"/>
                  <a:gd name="connsiteX1" fmla="*/ 657741 w 4832957"/>
                  <a:gd name="connsiteY1" fmla="*/ 517938 h 2050036"/>
                  <a:gd name="connsiteX2" fmla="*/ 662478 w 4832957"/>
                  <a:gd name="connsiteY2" fmla="*/ 433151 h 2050036"/>
                  <a:gd name="connsiteX3" fmla="*/ 372468 w 4832957"/>
                  <a:gd name="connsiteY3" fmla="*/ 433151 h 2050036"/>
                  <a:gd name="connsiteX4" fmla="*/ 999869 w 4832957"/>
                  <a:gd name="connsiteY4" fmla="*/ 0 h 2050036"/>
                  <a:gd name="connsiteX5" fmla="*/ 1527776 w 4832957"/>
                  <a:gd name="connsiteY5" fmla="*/ 433151 h 2050036"/>
                  <a:gd name="connsiteX6" fmla="*/ 1195124 w 4832957"/>
                  <a:gd name="connsiteY6" fmla="*/ 442627 h 2050036"/>
                  <a:gd name="connsiteX7" fmla="*/ 1195124 w 4832957"/>
                  <a:gd name="connsiteY7" fmla="*/ 517938 h 2050036"/>
                  <a:gd name="connsiteX8" fmla="*/ 4832957 w 4832957"/>
                  <a:gd name="connsiteY8" fmla="*/ 517938 h 2050036"/>
                  <a:gd name="connsiteX9" fmla="*/ 4832957 w 4832957"/>
                  <a:gd name="connsiteY9" fmla="*/ 2050036 h 2050036"/>
                  <a:gd name="connsiteX10" fmla="*/ 0 w 4832957"/>
                  <a:gd name="connsiteY10" fmla="*/ 2050036 h 2050036"/>
                  <a:gd name="connsiteX11" fmla="*/ 0 w 4832957"/>
                  <a:gd name="connsiteY11" fmla="*/ 517938 h 2050036"/>
                  <a:gd name="connsiteX0" fmla="*/ 0 w 4832957"/>
                  <a:gd name="connsiteY0" fmla="*/ 517938 h 2050036"/>
                  <a:gd name="connsiteX1" fmla="*/ 657741 w 4832957"/>
                  <a:gd name="connsiteY1" fmla="*/ 517938 h 2050036"/>
                  <a:gd name="connsiteX2" fmla="*/ 657740 w 4832957"/>
                  <a:gd name="connsiteY2" fmla="*/ 437889 h 2050036"/>
                  <a:gd name="connsiteX3" fmla="*/ 372468 w 4832957"/>
                  <a:gd name="connsiteY3" fmla="*/ 433151 h 2050036"/>
                  <a:gd name="connsiteX4" fmla="*/ 999869 w 4832957"/>
                  <a:gd name="connsiteY4" fmla="*/ 0 h 2050036"/>
                  <a:gd name="connsiteX5" fmla="*/ 1527776 w 4832957"/>
                  <a:gd name="connsiteY5" fmla="*/ 433151 h 2050036"/>
                  <a:gd name="connsiteX6" fmla="*/ 1195124 w 4832957"/>
                  <a:gd name="connsiteY6" fmla="*/ 442627 h 2050036"/>
                  <a:gd name="connsiteX7" fmla="*/ 1195124 w 4832957"/>
                  <a:gd name="connsiteY7" fmla="*/ 517938 h 2050036"/>
                  <a:gd name="connsiteX8" fmla="*/ 4832957 w 4832957"/>
                  <a:gd name="connsiteY8" fmla="*/ 517938 h 2050036"/>
                  <a:gd name="connsiteX9" fmla="*/ 4832957 w 4832957"/>
                  <a:gd name="connsiteY9" fmla="*/ 2050036 h 2050036"/>
                  <a:gd name="connsiteX10" fmla="*/ 0 w 4832957"/>
                  <a:gd name="connsiteY10" fmla="*/ 2050036 h 2050036"/>
                  <a:gd name="connsiteX11" fmla="*/ 0 w 4832957"/>
                  <a:gd name="connsiteY11" fmla="*/ 517938 h 2050036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527776 w 4832957"/>
                  <a:gd name="connsiteY5" fmla="*/ 428413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4832957 w 4832957"/>
                  <a:gd name="connsiteY8" fmla="*/ 513200 h 2045298"/>
                  <a:gd name="connsiteX9" fmla="*/ 4832957 w 4832957"/>
                  <a:gd name="connsiteY9" fmla="*/ 2045298 h 2045298"/>
                  <a:gd name="connsiteX10" fmla="*/ 0 w 4832957"/>
                  <a:gd name="connsiteY10" fmla="*/ 2045298 h 2045298"/>
                  <a:gd name="connsiteX11" fmla="*/ 0 w 4832957"/>
                  <a:gd name="connsiteY11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18022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4832957 w 4832957"/>
                  <a:gd name="connsiteY8" fmla="*/ 513200 h 2045298"/>
                  <a:gd name="connsiteX9" fmla="*/ 4832957 w 4832957"/>
                  <a:gd name="connsiteY9" fmla="*/ 2045298 h 2045298"/>
                  <a:gd name="connsiteX10" fmla="*/ 0 w 4832957"/>
                  <a:gd name="connsiteY10" fmla="*/ 2045298 h 2045298"/>
                  <a:gd name="connsiteX11" fmla="*/ 0 w 4832957"/>
                  <a:gd name="connsiteY11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4832957 w 4832957"/>
                  <a:gd name="connsiteY8" fmla="*/ 513200 h 2045298"/>
                  <a:gd name="connsiteX9" fmla="*/ 4832957 w 4832957"/>
                  <a:gd name="connsiteY9" fmla="*/ 2045298 h 2045298"/>
                  <a:gd name="connsiteX10" fmla="*/ 0 w 4832957"/>
                  <a:gd name="connsiteY10" fmla="*/ 2045298 h 2045298"/>
                  <a:gd name="connsiteX11" fmla="*/ 0 w 4832957"/>
                  <a:gd name="connsiteY11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4832957 w 4832957"/>
                  <a:gd name="connsiteY8" fmla="*/ 697555 h 2045298"/>
                  <a:gd name="connsiteX9" fmla="*/ 4832957 w 4832957"/>
                  <a:gd name="connsiteY9" fmla="*/ 2045298 h 2045298"/>
                  <a:gd name="connsiteX10" fmla="*/ 0 w 4832957"/>
                  <a:gd name="connsiteY10" fmla="*/ 2045298 h 2045298"/>
                  <a:gd name="connsiteX11" fmla="*/ 0 w 4832957"/>
                  <a:gd name="connsiteY11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4832957 w 4832957"/>
                  <a:gd name="connsiteY9" fmla="*/ 697555 h 2045298"/>
                  <a:gd name="connsiteX10" fmla="*/ 4832957 w 4832957"/>
                  <a:gd name="connsiteY10" fmla="*/ 2045298 h 2045298"/>
                  <a:gd name="connsiteX11" fmla="*/ 0 w 4832957"/>
                  <a:gd name="connsiteY11" fmla="*/ 2045298 h 2045298"/>
                  <a:gd name="connsiteX12" fmla="*/ 0 w 4832957"/>
                  <a:gd name="connsiteY12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697555 h 2045298"/>
                  <a:gd name="connsiteX11" fmla="*/ 4832957 w 4832957"/>
                  <a:gd name="connsiteY11" fmla="*/ 2045298 h 2045298"/>
                  <a:gd name="connsiteX12" fmla="*/ 0 w 4832957"/>
                  <a:gd name="connsiteY12" fmla="*/ 2045298 h 2045298"/>
                  <a:gd name="connsiteX13" fmla="*/ 0 w 4832957"/>
                  <a:gd name="connsiteY13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32957 w 4832957"/>
                  <a:gd name="connsiteY11" fmla="*/ 2045298 h 2045298"/>
                  <a:gd name="connsiteX12" fmla="*/ 0 w 4832957"/>
                  <a:gd name="connsiteY12" fmla="*/ 2045298 h 2045298"/>
                  <a:gd name="connsiteX13" fmla="*/ 0 w 4832957"/>
                  <a:gd name="connsiteY13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51320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513200 h 2045298"/>
                  <a:gd name="connsiteX0" fmla="*/ 0 w 4832957"/>
                  <a:gd name="connsiteY0" fmla="*/ 513200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513200 h 2045298"/>
                  <a:gd name="connsiteX0" fmla="*/ 0 w 4832957"/>
                  <a:gd name="connsiteY0" fmla="*/ 731074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803699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75342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820459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820459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820459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820459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820459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803699 h 2045298"/>
                  <a:gd name="connsiteX1" fmla="*/ 657741 w 4832957"/>
                  <a:gd name="connsiteY1" fmla="*/ 742248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803699 h 2045298"/>
                  <a:gd name="connsiteX0" fmla="*/ 0 w 4832957"/>
                  <a:gd name="connsiteY0" fmla="*/ 731074 h 2045298"/>
                  <a:gd name="connsiteX1" fmla="*/ 657741 w 4832957"/>
                  <a:gd name="connsiteY1" fmla="*/ 742248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42248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42248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42248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31074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4 h 2045298"/>
                  <a:gd name="connsiteX0" fmla="*/ 0 w 4832957"/>
                  <a:gd name="connsiteY0" fmla="*/ 770474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70474 h 2045298"/>
                  <a:gd name="connsiteX0" fmla="*/ 0 w 4832957"/>
                  <a:gd name="connsiteY0" fmla="*/ 770474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70474 h 2045298"/>
                  <a:gd name="connsiteX0" fmla="*/ 0 w 4832957"/>
                  <a:gd name="connsiteY0" fmla="*/ 770474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70474 h 2045298"/>
                  <a:gd name="connsiteX0" fmla="*/ 0 w 4832957"/>
                  <a:gd name="connsiteY0" fmla="*/ 770474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70474 h 2045298"/>
                  <a:gd name="connsiteX0" fmla="*/ 0 w 4832957"/>
                  <a:gd name="connsiteY0" fmla="*/ 770474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70474 h 2045298"/>
                  <a:gd name="connsiteX0" fmla="*/ 0 w 4832957"/>
                  <a:gd name="connsiteY0" fmla="*/ 731075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31075 h 2045298"/>
                  <a:gd name="connsiteX0" fmla="*/ 0 w 4832957"/>
                  <a:gd name="connsiteY0" fmla="*/ 786891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775870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86891 h 2045298"/>
                  <a:gd name="connsiteX0" fmla="*/ 0 w 4832957"/>
                  <a:gd name="connsiteY0" fmla="*/ 786891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901017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86891 h 2045298"/>
                  <a:gd name="connsiteX0" fmla="*/ 0 w 4832957"/>
                  <a:gd name="connsiteY0" fmla="*/ 786891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901017 h 2045298"/>
                  <a:gd name="connsiteX12" fmla="*/ 4832957 w 4832957"/>
                  <a:gd name="connsiteY12" fmla="*/ 2045298 h 2045298"/>
                  <a:gd name="connsiteX13" fmla="*/ 0 w 4832957"/>
                  <a:gd name="connsiteY13" fmla="*/ 2045298 h 2045298"/>
                  <a:gd name="connsiteX14" fmla="*/ 0 w 4832957"/>
                  <a:gd name="connsiteY14" fmla="*/ 786891 h 2045298"/>
                  <a:gd name="connsiteX0" fmla="*/ 0 w 4832957"/>
                  <a:gd name="connsiteY0" fmla="*/ 786891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25952 w 4832957"/>
                  <a:gd name="connsiteY11" fmla="*/ 901017 h 2045298"/>
                  <a:gd name="connsiteX12" fmla="*/ 4829530 w 4832957"/>
                  <a:gd name="connsiteY12" fmla="*/ 902844 h 2045298"/>
                  <a:gd name="connsiteX13" fmla="*/ 4832957 w 4832957"/>
                  <a:gd name="connsiteY13" fmla="*/ 2045298 h 2045298"/>
                  <a:gd name="connsiteX14" fmla="*/ 0 w 4832957"/>
                  <a:gd name="connsiteY14" fmla="*/ 2045298 h 2045298"/>
                  <a:gd name="connsiteX15" fmla="*/ 0 w 4832957"/>
                  <a:gd name="connsiteY15" fmla="*/ 786891 h 2045298"/>
                  <a:gd name="connsiteX0" fmla="*/ 0 w 4844871"/>
                  <a:gd name="connsiteY0" fmla="*/ 786891 h 2045298"/>
                  <a:gd name="connsiteX1" fmla="*/ 657741 w 4844871"/>
                  <a:gd name="connsiteY1" fmla="*/ 784930 h 2045298"/>
                  <a:gd name="connsiteX2" fmla="*/ 657740 w 4844871"/>
                  <a:gd name="connsiteY2" fmla="*/ 433151 h 2045298"/>
                  <a:gd name="connsiteX3" fmla="*/ 372468 w 4844871"/>
                  <a:gd name="connsiteY3" fmla="*/ 428413 h 2045298"/>
                  <a:gd name="connsiteX4" fmla="*/ 947753 w 4844871"/>
                  <a:gd name="connsiteY4" fmla="*/ 0 h 2045298"/>
                  <a:gd name="connsiteX5" fmla="*/ 1491408 w 4844871"/>
                  <a:gd name="connsiteY5" fmla="*/ 433609 h 2045298"/>
                  <a:gd name="connsiteX6" fmla="*/ 1195124 w 4844871"/>
                  <a:gd name="connsiteY6" fmla="*/ 437889 h 2045298"/>
                  <a:gd name="connsiteX7" fmla="*/ 1195124 w 4844871"/>
                  <a:gd name="connsiteY7" fmla="*/ 513200 h 2045298"/>
                  <a:gd name="connsiteX8" fmla="*/ 1202277 w 4844871"/>
                  <a:gd name="connsiteY8" fmla="*/ 770283 h 2045298"/>
                  <a:gd name="connsiteX9" fmla="*/ 1209063 w 4844871"/>
                  <a:gd name="connsiteY9" fmla="*/ 770283 h 2045298"/>
                  <a:gd name="connsiteX10" fmla="*/ 4832957 w 4844871"/>
                  <a:gd name="connsiteY10" fmla="*/ 775766 h 2045298"/>
                  <a:gd name="connsiteX11" fmla="*/ 4825952 w 4844871"/>
                  <a:gd name="connsiteY11" fmla="*/ 901017 h 2045298"/>
                  <a:gd name="connsiteX12" fmla="*/ 4829530 w 4844871"/>
                  <a:gd name="connsiteY12" fmla="*/ 902844 h 2045298"/>
                  <a:gd name="connsiteX13" fmla="*/ 4832957 w 4844871"/>
                  <a:gd name="connsiteY13" fmla="*/ 2045298 h 2045298"/>
                  <a:gd name="connsiteX14" fmla="*/ 0 w 4844871"/>
                  <a:gd name="connsiteY14" fmla="*/ 2045298 h 2045298"/>
                  <a:gd name="connsiteX15" fmla="*/ 0 w 4844871"/>
                  <a:gd name="connsiteY15" fmla="*/ 786891 h 2045298"/>
                  <a:gd name="connsiteX0" fmla="*/ 0 w 4844871"/>
                  <a:gd name="connsiteY0" fmla="*/ 786891 h 2045298"/>
                  <a:gd name="connsiteX1" fmla="*/ 657741 w 4844871"/>
                  <a:gd name="connsiteY1" fmla="*/ 784930 h 2045298"/>
                  <a:gd name="connsiteX2" fmla="*/ 657740 w 4844871"/>
                  <a:gd name="connsiteY2" fmla="*/ 433151 h 2045298"/>
                  <a:gd name="connsiteX3" fmla="*/ 372468 w 4844871"/>
                  <a:gd name="connsiteY3" fmla="*/ 428413 h 2045298"/>
                  <a:gd name="connsiteX4" fmla="*/ 947753 w 4844871"/>
                  <a:gd name="connsiteY4" fmla="*/ 0 h 2045298"/>
                  <a:gd name="connsiteX5" fmla="*/ 1491408 w 4844871"/>
                  <a:gd name="connsiteY5" fmla="*/ 433609 h 2045298"/>
                  <a:gd name="connsiteX6" fmla="*/ 1195124 w 4844871"/>
                  <a:gd name="connsiteY6" fmla="*/ 437889 h 2045298"/>
                  <a:gd name="connsiteX7" fmla="*/ 1195124 w 4844871"/>
                  <a:gd name="connsiteY7" fmla="*/ 513200 h 2045298"/>
                  <a:gd name="connsiteX8" fmla="*/ 1202277 w 4844871"/>
                  <a:gd name="connsiteY8" fmla="*/ 770283 h 2045298"/>
                  <a:gd name="connsiteX9" fmla="*/ 1209063 w 4844871"/>
                  <a:gd name="connsiteY9" fmla="*/ 770283 h 2045298"/>
                  <a:gd name="connsiteX10" fmla="*/ 4832957 w 4844871"/>
                  <a:gd name="connsiteY10" fmla="*/ 775766 h 2045298"/>
                  <a:gd name="connsiteX11" fmla="*/ 4825952 w 4844871"/>
                  <a:gd name="connsiteY11" fmla="*/ 901017 h 2045298"/>
                  <a:gd name="connsiteX12" fmla="*/ 4829530 w 4844871"/>
                  <a:gd name="connsiteY12" fmla="*/ 902844 h 2045298"/>
                  <a:gd name="connsiteX13" fmla="*/ 4832957 w 4844871"/>
                  <a:gd name="connsiteY13" fmla="*/ 2045298 h 2045298"/>
                  <a:gd name="connsiteX14" fmla="*/ 0 w 4844871"/>
                  <a:gd name="connsiteY14" fmla="*/ 2045298 h 2045298"/>
                  <a:gd name="connsiteX15" fmla="*/ 0 w 4844871"/>
                  <a:gd name="connsiteY15" fmla="*/ 786891 h 2045298"/>
                  <a:gd name="connsiteX0" fmla="*/ 0 w 4844871"/>
                  <a:gd name="connsiteY0" fmla="*/ 786891 h 2045298"/>
                  <a:gd name="connsiteX1" fmla="*/ 657741 w 4844871"/>
                  <a:gd name="connsiteY1" fmla="*/ 784930 h 2045298"/>
                  <a:gd name="connsiteX2" fmla="*/ 657740 w 4844871"/>
                  <a:gd name="connsiteY2" fmla="*/ 433151 h 2045298"/>
                  <a:gd name="connsiteX3" fmla="*/ 372468 w 4844871"/>
                  <a:gd name="connsiteY3" fmla="*/ 428413 h 2045298"/>
                  <a:gd name="connsiteX4" fmla="*/ 947753 w 4844871"/>
                  <a:gd name="connsiteY4" fmla="*/ 0 h 2045298"/>
                  <a:gd name="connsiteX5" fmla="*/ 1491408 w 4844871"/>
                  <a:gd name="connsiteY5" fmla="*/ 433609 h 2045298"/>
                  <a:gd name="connsiteX6" fmla="*/ 1195124 w 4844871"/>
                  <a:gd name="connsiteY6" fmla="*/ 437889 h 2045298"/>
                  <a:gd name="connsiteX7" fmla="*/ 1195124 w 4844871"/>
                  <a:gd name="connsiteY7" fmla="*/ 513200 h 2045298"/>
                  <a:gd name="connsiteX8" fmla="*/ 1202277 w 4844871"/>
                  <a:gd name="connsiteY8" fmla="*/ 770283 h 2045298"/>
                  <a:gd name="connsiteX9" fmla="*/ 1209063 w 4844871"/>
                  <a:gd name="connsiteY9" fmla="*/ 770283 h 2045298"/>
                  <a:gd name="connsiteX10" fmla="*/ 4832957 w 4844871"/>
                  <a:gd name="connsiteY10" fmla="*/ 775766 h 2045298"/>
                  <a:gd name="connsiteX11" fmla="*/ 4825952 w 4844871"/>
                  <a:gd name="connsiteY11" fmla="*/ 901017 h 2045298"/>
                  <a:gd name="connsiteX12" fmla="*/ 4829530 w 4844871"/>
                  <a:gd name="connsiteY12" fmla="*/ 902844 h 2045298"/>
                  <a:gd name="connsiteX13" fmla="*/ 4832957 w 4844871"/>
                  <a:gd name="connsiteY13" fmla="*/ 2045298 h 2045298"/>
                  <a:gd name="connsiteX14" fmla="*/ 0 w 4844871"/>
                  <a:gd name="connsiteY14" fmla="*/ 2045298 h 2045298"/>
                  <a:gd name="connsiteX15" fmla="*/ 0 w 4844871"/>
                  <a:gd name="connsiteY15" fmla="*/ 786891 h 2045298"/>
                  <a:gd name="connsiteX0" fmla="*/ 0 w 5637282"/>
                  <a:gd name="connsiteY0" fmla="*/ 786891 h 2045298"/>
                  <a:gd name="connsiteX1" fmla="*/ 657741 w 5637282"/>
                  <a:gd name="connsiteY1" fmla="*/ 784930 h 2045298"/>
                  <a:gd name="connsiteX2" fmla="*/ 657740 w 5637282"/>
                  <a:gd name="connsiteY2" fmla="*/ 433151 h 2045298"/>
                  <a:gd name="connsiteX3" fmla="*/ 372468 w 5637282"/>
                  <a:gd name="connsiteY3" fmla="*/ 428413 h 2045298"/>
                  <a:gd name="connsiteX4" fmla="*/ 947753 w 5637282"/>
                  <a:gd name="connsiteY4" fmla="*/ 0 h 2045298"/>
                  <a:gd name="connsiteX5" fmla="*/ 1491408 w 5637282"/>
                  <a:gd name="connsiteY5" fmla="*/ 433609 h 2045298"/>
                  <a:gd name="connsiteX6" fmla="*/ 1195124 w 5637282"/>
                  <a:gd name="connsiteY6" fmla="*/ 437889 h 2045298"/>
                  <a:gd name="connsiteX7" fmla="*/ 1195124 w 5637282"/>
                  <a:gd name="connsiteY7" fmla="*/ 513200 h 2045298"/>
                  <a:gd name="connsiteX8" fmla="*/ 1202277 w 5637282"/>
                  <a:gd name="connsiteY8" fmla="*/ 770283 h 2045298"/>
                  <a:gd name="connsiteX9" fmla="*/ 1209063 w 5637282"/>
                  <a:gd name="connsiteY9" fmla="*/ 770283 h 2045298"/>
                  <a:gd name="connsiteX10" fmla="*/ 4832957 w 5637282"/>
                  <a:gd name="connsiteY10" fmla="*/ 775766 h 2045298"/>
                  <a:gd name="connsiteX11" fmla="*/ 4825952 w 5637282"/>
                  <a:gd name="connsiteY11" fmla="*/ 901017 h 2045298"/>
                  <a:gd name="connsiteX12" fmla="*/ 4832957 w 5637282"/>
                  <a:gd name="connsiteY12" fmla="*/ 2045298 h 2045298"/>
                  <a:gd name="connsiteX13" fmla="*/ 0 w 5637282"/>
                  <a:gd name="connsiteY13" fmla="*/ 2045298 h 2045298"/>
                  <a:gd name="connsiteX14" fmla="*/ 0 w 5637282"/>
                  <a:gd name="connsiteY14" fmla="*/ 786891 h 2045298"/>
                  <a:gd name="connsiteX0" fmla="*/ 0 w 5637282"/>
                  <a:gd name="connsiteY0" fmla="*/ 786891 h 2045298"/>
                  <a:gd name="connsiteX1" fmla="*/ 657741 w 5637282"/>
                  <a:gd name="connsiteY1" fmla="*/ 784930 h 2045298"/>
                  <a:gd name="connsiteX2" fmla="*/ 657740 w 5637282"/>
                  <a:gd name="connsiteY2" fmla="*/ 433151 h 2045298"/>
                  <a:gd name="connsiteX3" fmla="*/ 372468 w 5637282"/>
                  <a:gd name="connsiteY3" fmla="*/ 428413 h 2045298"/>
                  <a:gd name="connsiteX4" fmla="*/ 947753 w 5637282"/>
                  <a:gd name="connsiteY4" fmla="*/ 0 h 2045298"/>
                  <a:gd name="connsiteX5" fmla="*/ 1491408 w 5637282"/>
                  <a:gd name="connsiteY5" fmla="*/ 433609 h 2045298"/>
                  <a:gd name="connsiteX6" fmla="*/ 1195124 w 5637282"/>
                  <a:gd name="connsiteY6" fmla="*/ 437889 h 2045298"/>
                  <a:gd name="connsiteX7" fmla="*/ 1195124 w 5637282"/>
                  <a:gd name="connsiteY7" fmla="*/ 513200 h 2045298"/>
                  <a:gd name="connsiteX8" fmla="*/ 1202277 w 5637282"/>
                  <a:gd name="connsiteY8" fmla="*/ 770283 h 2045298"/>
                  <a:gd name="connsiteX9" fmla="*/ 1209063 w 5637282"/>
                  <a:gd name="connsiteY9" fmla="*/ 770283 h 2045298"/>
                  <a:gd name="connsiteX10" fmla="*/ 4832957 w 5637282"/>
                  <a:gd name="connsiteY10" fmla="*/ 775766 h 2045298"/>
                  <a:gd name="connsiteX11" fmla="*/ 4825952 w 5637282"/>
                  <a:gd name="connsiteY11" fmla="*/ 901017 h 2045298"/>
                  <a:gd name="connsiteX12" fmla="*/ 4832957 w 5637282"/>
                  <a:gd name="connsiteY12" fmla="*/ 2045298 h 2045298"/>
                  <a:gd name="connsiteX13" fmla="*/ 0 w 5637282"/>
                  <a:gd name="connsiteY13" fmla="*/ 2045298 h 2045298"/>
                  <a:gd name="connsiteX14" fmla="*/ 0 w 5637282"/>
                  <a:gd name="connsiteY14" fmla="*/ 786891 h 2045298"/>
                  <a:gd name="connsiteX0" fmla="*/ 0 w 5637282"/>
                  <a:gd name="connsiteY0" fmla="*/ 786891 h 2045298"/>
                  <a:gd name="connsiteX1" fmla="*/ 657741 w 5637282"/>
                  <a:gd name="connsiteY1" fmla="*/ 784930 h 2045298"/>
                  <a:gd name="connsiteX2" fmla="*/ 657740 w 5637282"/>
                  <a:gd name="connsiteY2" fmla="*/ 433151 h 2045298"/>
                  <a:gd name="connsiteX3" fmla="*/ 372468 w 5637282"/>
                  <a:gd name="connsiteY3" fmla="*/ 428413 h 2045298"/>
                  <a:gd name="connsiteX4" fmla="*/ 947753 w 5637282"/>
                  <a:gd name="connsiteY4" fmla="*/ 0 h 2045298"/>
                  <a:gd name="connsiteX5" fmla="*/ 1491408 w 5637282"/>
                  <a:gd name="connsiteY5" fmla="*/ 433609 h 2045298"/>
                  <a:gd name="connsiteX6" fmla="*/ 1195124 w 5637282"/>
                  <a:gd name="connsiteY6" fmla="*/ 437889 h 2045298"/>
                  <a:gd name="connsiteX7" fmla="*/ 1195124 w 5637282"/>
                  <a:gd name="connsiteY7" fmla="*/ 513200 h 2045298"/>
                  <a:gd name="connsiteX8" fmla="*/ 1202277 w 5637282"/>
                  <a:gd name="connsiteY8" fmla="*/ 770283 h 2045298"/>
                  <a:gd name="connsiteX9" fmla="*/ 1209063 w 5637282"/>
                  <a:gd name="connsiteY9" fmla="*/ 770283 h 2045298"/>
                  <a:gd name="connsiteX10" fmla="*/ 4832957 w 5637282"/>
                  <a:gd name="connsiteY10" fmla="*/ 775766 h 2045298"/>
                  <a:gd name="connsiteX11" fmla="*/ 4825952 w 5637282"/>
                  <a:gd name="connsiteY11" fmla="*/ 901017 h 2045298"/>
                  <a:gd name="connsiteX12" fmla="*/ 4832957 w 5637282"/>
                  <a:gd name="connsiteY12" fmla="*/ 2045298 h 2045298"/>
                  <a:gd name="connsiteX13" fmla="*/ 0 w 5637282"/>
                  <a:gd name="connsiteY13" fmla="*/ 2045298 h 2045298"/>
                  <a:gd name="connsiteX14" fmla="*/ 0 w 5637282"/>
                  <a:gd name="connsiteY14" fmla="*/ 786891 h 2045298"/>
                  <a:gd name="connsiteX0" fmla="*/ 0 w 5638450"/>
                  <a:gd name="connsiteY0" fmla="*/ 786891 h 2045298"/>
                  <a:gd name="connsiteX1" fmla="*/ 657741 w 5638450"/>
                  <a:gd name="connsiteY1" fmla="*/ 784930 h 2045298"/>
                  <a:gd name="connsiteX2" fmla="*/ 657740 w 5638450"/>
                  <a:gd name="connsiteY2" fmla="*/ 433151 h 2045298"/>
                  <a:gd name="connsiteX3" fmla="*/ 372468 w 5638450"/>
                  <a:gd name="connsiteY3" fmla="*/ 428413 h 2045298"/>
                  <a:gd name="connsiteX4" fmla="*/ 947753 w 5638450"/>
                  <a:gd name="connsiteY4" fmla="*/ 0 h 2045298"/>
                  <a:gd name="connsiteX5" fmla="*/ 1491408 w 5638450"/>
                  <a:gd name="connsiteY5" fmla="*/ 433609 h 2045298"/>
                  <a:gd name="connsiteX6" fmla="*/ 1195124 w 5638450"/>
                  <a:gd name="connsiteY6" fmla="*/ 437889 h 2045298"/>
                  <a:gd name="connsiteX7" fmla="*/ 1195124 w 5638450"/>
                  <a:gd name="connsiteY7" fmla="*/ 513200 h 2045298"/>
                  <a:gd name="connsiteX8" fmla="*/ 1202277 w 5638450"/>
                  <a:gd name="connsiteY8" fmla="*/ 770283 h 2045298"/>
                  <a:gd name="connsiteX9" fmla="*/ 1209063 w 5638450"/>
                  <a:gd name="connsiteY9" fmla="*/ 770283 h 2045298"/>
                  <a:gd name="connsiteX10" fmla="*/ 4832957 w 5638450"/>
                  <a:gd name="connsiteY10" fmla="*/ 775766 h 2045298"/>
                  <a:gd name="connsiteX11" fmla="*/ 4832957 w 5638450"/>
                  <a:gd name="connsiteY11" fmla="*/ 2045298 h 2045298"/>
                  <a:gd name="connsiteX12" fmla="*/ 0 w 5638450"/>
                  <a:gd name="connsiteY12" fmla="*/ 2045298 h 2045298"/>
                  <a:gd name="connsiteX13" fmla="*/ 0 w 5638450"/>
                  <a:gd name="connsiteY13" fmla="*/ 786891 h 2045298"/>
                  <a:gd name="connsiteX0" fmla="*/ 0 w 4832957"/>
                  <a:gd name="connsiteY0" fmla="*/ 786891 h 2045298"/>
                  <a:gd name="connsiteX1" fmla="*/ 657741 w 4832957"/>
                  <a:gd name="connsiteY1" fmla="*/ 784930 h 2045298"/>
                  <a:gd name="connsiteX2" fmla="*/ 657740 w 4832957"/>
                  <a:gd name="connsiteY2" fmla="*/ 433151 h 2045298"/>
                  <a:gd name="connsiteX3" fmla="*/ 372468 w 4832957"/>
                  <a:gd name="connsiteY3" fmla="*/ 428413 h 2045298"/>
                  <a:gd name="connsiteX4" fmla="*/ 947753 w 4832957"/>
                  <a:gd name="connsiteY4" fmla="*/ 0 h 2045298"/>
                  <a:gd name="connsiteX5" fmla="*/ 1491408 w 4832957"/>
                  <a:gd name="connsiteY5" fmla="*/ 433609 h 2045298"/>
                  <a:gd name="connsiteX6" fmla="*/ 1195124 w 4832957"/>
                  <a:gd name="connsiteY6" fmla="*/ 437889 h 2045298"/>
                  <a:gd name="connsiteX7" fmla="*/ 1195124 w 4832957"/>
                  <a:gd name="connsiteY7" fmla="*/ 513200 h 2045298"/>
                  <a:gd name="connsiteX8" fmla="*/ 1202277 w 4832957"/>
                  <a:gd name="connsiteY8" fmla="*/ 770283 h 2045298"/>
                  <a:gd name="connsiteX9" fmla="*/ 1209063 w 4832957"/>
                  <a:gd name="connsiteY9" fmla="*/ 770283 h 2045298"/>
                  <a:gd name="connsiteX10" fmla="*/ 4832957 w 4832957"/>
                  <a:gd name="connsiteY10" fmla="*/ 775766 h 2045298"/>
                  <a:gd name="connsiteX11" fmla="*/ 4832957 w 4832957"/>
                  <a:gd name="connsiteY11" fmla="*/ 2045298 h 2045298"/>
                  <a:gd name="connsiteX12" fmla="*/ 0 w 4832957"/>
                  <a:gd name="connsiteY12" fmla="*/ 2045298 h 2045298"/>
                  <a:gd name="connsiteX13" fmla="*/ 0 w 4832957"/>
                  <a:gd name="connsiteY13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209063 w 4832958"/>
                  <a:gd name="connsiteY9" fmla="*/ 770283 h 2045298"/>
                  <a:gd name="connsiteX10" fmla="*/ 4832958 w 4832958"/>
                  <a:gd name="connsiteY10" fmla="*/ 884227 h 2045298"/>
                  <a:gd name="connsiteX11" fmla="*/ 4832957 w 4832958"/>
                  <a:gd name="connsiteY11" fmla="*/ 2045298 h 2045298"/>
                  <a:gd name="connsiteX12" fmla="*/ 0 w 4832958"/>
                  <a:gd name="connsiteY12" fmla="*/ 2045298 h 2045298"/>
                  <a:gd name="connsiteX13" fmla="*/ 0 w 4832958"/>
                  <a:gd name="connsiteY13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209063 w 4832958"/>
                  <a:gd name="connsiteY9" fmla="*/ 891258 h 2045298"/>
                  <a:gd name="connsiteX10" fmla="*/ 4832958 w 4832958"/>
                  <a:gd name="connsiteY10" fmla="*/ 884227 h 2045298"/>
                  <a:gd name="connsiteX11" fmla="*/ 4832957 w 4832958"/>
                  <a:gd name="connsiteY11" fmla="*/ 2045298 h 2045298"/>
                  <a:gd name="connsiteX12" fmla="*/ 0 w 4832958"/>
                  <a:gd name="connsiteY12" fmla="*/ 2045298 h 2045298"/>
                  <a:gd name="connsiteX13" fmla="*/ 0 w 4832958"/>
                  <a:gd name="connsiteY13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209063 w 4832958"/>
                  <a:gd name="connsiteY9" fmla="*/ 891258 h 2045298"/>
                  <a:gd name="connsiteX10" fmla="*/ 4832958 w 4832958"/>
                  <a:gd name="connsiteY10" fmla="*/ 884227 h 2045298"/>
                  <a:gd name="connsiteX11" fmla="*/ 4832957 w 4832958"/>
                  <a:gd name="connsiteY11" fmla="*/ 2045298 h 2045298"/>
                  <a:gd name="connsiteX12" fmla="*/ 0 w 4832958"/>
                  <a:gd name="connsiteY12" fmla="*/ 2045298 h 2045298"/>
                  <a:gd name="connsiteX13" fmla="*/ 0 w 4832958"/>
                  <a:gd name="connsiteY13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203303 w 4832958"/>
                  <a:gd name="connsiteY9" fmla="*/ 773525 h 2045298"/>
                  <a:gd name="connsiteX10" fmla="*/ 1209063 w 4832958"/>
                  <a:gd name="connsiteY10" fmla="*/ 891258 h 2045298"/>
                  <a:gd name="connsiteX11" fmla="*/ 4832958 w 4832958"/>
                  <a:gd name="connsiteY11" fmla="*/ 884227 h 2045298"/>
                  <a:gd name="connsiteX12" fmla="*/ 4832957 w 4832958"/>
                  <a:gd name="connsiteY12" fmla="*/ 2045298 h 2045298"/>
                  <a:gd name="connsiteX13" fmla="*/ 0 w 4832958"/>
                  <a:gd name="connsiteY13" fmla="*/ 2045298 h 2045298"/>
                  <a:gd name="connsiteX14" fmla="*/ 0 w 4832958"/>
                  <a:gd name="connsiteY14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209063 w 4832958"/>
                  <a:gd name="connsiteY9" fmla="*/ 891258 h 2045298"/>
                  <a:gd name="connsiteX10" fmla="*/ 4832958 w 4832958"/>
                  <a:gd name="connsiteY10" fmla="*/ 884227 h 2045298"/>
                  <a:gd name="connsiteX11" fmla="*/ 4832957 w 4832958"/>
                  <a:gd name="connsiteY11" fmla="*/ 2045298 h 2045298"/>
                  <a:gd name="connsiteX12" fmla="*/ 0 w 4832958"/>
                  <a:gd name="connsiteY12" fmla="*/ 2045298 h 2045298"/>
                  <a:gd name="connsiteX13" fmla="*/ 0 w 4832958"/>
                  <a:gd name="connsiteY13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209063 w 4832958"/>
                  <a:gd name="connsiteY9" fmla="*/ 891258 h 2045298"/>
                  <a:gd name="connsiteX10" fmla="*/ 4832958 w 4832958"/>
                  <a:gd name="connsiteY10" fmla="*/ 884227 h 2045298"/>
                  <a:gd name="connsiteX11" fmla="*/ 4832957 w 4832958"/>
                  <a:gd name="connsiteY11" fmla="*/ 2045298 h 2045298"/>
                  <a:gd name="connsiteX12" fmla="*/ 0 w 4832958"/>
                  <a:gd name="connsiteY12" fmla="*/ 2045298 h 2045298"/>
                  <a:gd name="connsiteX13" fmla="*/ 0 w 4832958"/>
                  <a:gd name="connsiteY13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429252 w 4832958"/>
                  <a:gd name="connsiteY9" fmla="*/ 773526 h 2045298"/>
                  <a:gd name="connsiteX10" fmla="*/ 1209063 w 4832958"/>
                  <a:gd name="connsiteY10" fmla="*/ 891258 h 2045298"/>
                  <a:gd name="connsiteX11" fmla="*/ 4832958 w 4832958"/>
                  <a:gd name="connsiteY11" fmla="*/ 884227 h 2045298"/>
                  <a:gd name="connsiteX12" fmla="*/ 4832957 w 4832958"/>
                  <a:gd name="connsiteY12" fmla="*/ 2045298 h 2045298"/>
                  <a:gd name="connsiteX13" fmla="*/ 0 w 4832958"/>
                  <a:gd name="connsiteY13" fmla="*/ 2045298 h 2045298"/>
                  <a:gd name="connsiteX14" fmla="*/ 0 w 4832958"/>
                  <a:gd name="connsiteY14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429252 w 4832958"/>
                  <a:gd name="connsiteY9" fmla="*/ 773526 h 2045298"/>
                  <a:gd name="connsiteX10" fmla="*/ 1209063 w 4832958"/>
                  <a:gd name="connsiteY10" fmla="*/ 891258 h 2045298"/>
                  <a:gd name="connsiteX11" fmla="*/ 4832958 w 4832958"/>
                  <a:gd name="connsiteY11" fmla="*/ 884227 h 2045298"/>
                  <a:gd name="connsiteX12" fmla="*/ 4832957 w 4832958"/>
                  <a:gd name="connsiteY12" fmla="*/ 2045298 h 2045298"/>
                  <a:gd name="connsiteX13" fmla="*/ 0 w 4832958"/>
                  <a:gd name="connsiteY13" fmla="*/ 2045298 h 2045298"/>
                  <a:gd name="connsiteX14" fmla="*/ 0 w 4832958"/>
                  <a:gd name="connsiteY14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429252 w 4832958"/>
                  <a:gd name="connsiteY9" fmla="*/ 773526 h 2045298"/>
                  <a:gd name="connsiteX10" fmla="*/ 1423741 w 4832958"/>
                  <a:gd name="connsiteY10" fmla="*/ 777697 h 2045298"/>
                  <a:gd name="connsiteX11" fmla="*/ 1209063 w 4832958"/>
                  <a:gd name="connsiteY11" fmla="*/ 891258 h 2045298"/>
                  <a:gd name="connsiteX12" fmla="*/ 4832958 w 4832958"/>
                  <a:gd name="connsiteY12" fmla="*/ 884227 h 2045298"/>
                  <a:gd name="connsiteX13" fmla="*/ 4832957 w 4832958"/>
                  <a:gd name="connsiteY13" fmla="*/ 2045298 h 2045298"/>
                  <a:gd name="connsiteX14" fmla="*/ 0 w 4832958"/>
                  <a:gd name="connsiteY14" fmla="*/ 2045298 h 2045298"/>
                  <a:gd name="connsiteX15" fmla="*/ 0 w 4832958"/>
                  <a:gd name="connsiteY15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429252 w 4832958"/>
                  <a:gd name="connsiteY9" fmla="*/ 773526 h 2045298"/>
                  <a:gd name="connsiteX10" fmla="*/ 1209063 w 4832958"/>
                  <a:gd name="connsiteY10" fmla="*/ 891258 h 2045298"/>
                  <a:gd name="connsiteX11" fmla="*/ 4832958 w 4832958"/>
                  <a:gd name="connsiteY11" fmla="*/ 884227 h 2045298"/>
                  <a:gd name="connsiteX12" fmla="*/ 4832957 w 4832958"/>
                  <a:gd name="connsiteY12" fmla="*/ 2045298 h 2045298"/>
                  <a:gd name="connsiteX13" fmla="*/ 0 w 4832958"/>
                  <a:gd name="connsiteY13" fmla="*/ 2045298 h 2045298"/>
                  <a:gd name="connsiteX14" fmla="*/ 0 w 4832958"/>
                  <a:gd name="connsiteY14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429252 w 4832958"/>
                  <a:gd name="connsiteY9" fmla="*/ 773526 h 2045298"/>
                  <a:gd name="connsiteX10" fmla="*/ 1407209 w 4832958"/>
                  <a:gd name="connsiteY10" fmla="*/ 773526 h 2045298"/>
                  <a:gd name="connsiteX11" fmla="*/ 1209063 w 4832958"/>
                  <a:gd name="connsiteY11" fmla="*/ 891258 h 2045298"/>
                  <a:gd name="connsiteX12" fmla="*/ 4832958 w 4832958"/>
                  <a:gd name="connsiteY12" fmla="*/ 884227 h 2045298"/>
                  <a:gd name="connsiteX13" fmla="*/ 4832957 w 4832958"/>
                  <a:gd name="connsiteY13" fmla="*/ 2045298 h 2045298"/>
                  <a:gd name="connsiteX14" fmla="*/ 0 w 4832958"/>
                  <a:gd name="connsiteY14" fmla="*/ 2045298 h 2045298"/>
                  <a:gd name="connsiteX15" fmla="*/ 0 w 4832958"/>
                  <a:gd name="connsiteY15" fmla="*/ 786891 h 2045298"/>
                  <a:gd name="connsiteX0" fmla="*/ 0 w 4832958"/>
                  <a:gd name="connsiteY0" fmla="*/ 786891 h 2045298"/>
                  <a:gd name="connsiteX1" fmla="*/ 657741 w 4832958"/>
                  <a:gd name="connsiteY1" fmla="*/ 784930 h 2045298"/>
                  <a:gd name="connsiteX2" fmla="*/ 657740 w 4832958"/>
                  <a:gd name="connsiteY2" fmla="*/ 433151 h 2045298"/>
                  <a:gd name="connsiteX3" fmla="*/ 372468 w 4832958"/>
                  <a:gd name="connsiteY3" fmla="*/ 428413 h 2045298"/>
                  <a:gd name="connsiteX4" fmla="*/ 947753 w 4832958"/>
                  <a:gd name="connsiteY4" fmla="*/ 0 h 2045298"/>
                  <a:gd name="connsiteX5" fmla="*/ 1491408 w 4832958"/>
                  <a:gd name="connsiteY5" fmla="*/ 433609 h 2045298"/>
                  <a:gd name="connsiteX6" fmla="*/ 1195124 w 4832958"/>
                  <a:gd name="connsiteY6" fmla="*/ 437889 h 2045298"/>
                  <a:gd name="connsiteX7" fmla="*/ 1195124 w 4832958"/>
                  <a:gd name="connsiteY7" fmla="*/ 513200 h 2045298"/>
                  <a:gd name="connsiteX8" fmla="*/ 1202277 w 4832958"/>
                  <a:gd name="connsiteY8" fmla="*/ 770283 h 2045298"/>
                  <a:gd name="connsiteX9" fmla="*/ 1429252 w 4832958"/>
                  <a:gd name="connsiteY9" fmla="*/ 773526 h 2045298"/>
                  <a:gd name="connsiteX10" fmla="*/ 1209063 w 4832958"/>
                  <a:gd name="connsiteY10" fmla="*/ 891258 h 2045298"/>
                  <a:gd name="connsiteX11" fmla="*/ 4832958 w 4832958"/>
                  <a:gd name="connsiteY11" fmla="*/ 884227 h 2045298"/>
                  <a:gd name="connsiteX12" fmla="*/ 4832957 w 4832958"/>
                  <a:gd name="connsiteY12" fmla="*/ 2045298 h 2045298"/>
                  <a:gd name="connsiteX13" fmla="*/ 0 w 4832958"/>
                  <a:gd name="connsiteY13" fmla="*/ 2045298 h 2045298"/>
                  <a:gd name="connsiteX14" fmla="*/ 0 w 4832958"/>
                  <a:gd name="connsiteY14" fmla="*/ 786891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784930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11" fmla="*/ 1195124 w 4832958"/>
                  <a:gd name="connsiteY11" fmla="*/ 513200 h 2045298"/>
                  <a:gd name="connsiteX12" fmla="*/ 1202277 w 4832958"/>
                  <a:gd name="connsiteY12" fmla="*/ 770283 h 2045298"/>
                  <a:gd name="connsiteX13" fmla="*/ 1520183 w 4832958"/>
                  <a:gd name="connsiteY13" fmla="*/ 842357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784930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11" fmla="*/ 1195124 w 4832958"/>
                  <a:gd name="connsiteY11" fmla="*/ 513200 h 2045298"/>
                  <a:gd name="connsiteX12" fmla="*/ 1202277 w 4832958"/>
                  <a:gd name="connsiteY12" fmla="*/ 770283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784930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11" fmla="*/ 1195124 w 4832958"/>
                  <a:gd name="connsiteY11" fmla="*/ 513200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784930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784930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784930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786891 h 2045298"/>
                  <a:gd name="connsiteX5" fmla="*/ 657741 w 4832958"/>
                  <a:gd name="connsiteY5" fmla="*/ 872533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7 w 4832958"/>
                  <a:gd name="connsiteY2" fmla="*/ 2045298 h 2045298"/>
                  <a:gd name="connsiteX3" fmla="*/ 0 w 4832958"/>
                  <a:gd name="connsiteY3" fmla="*/ 2045298 h 2045298"/>
                  <a:gd name="connsiteX4" fmla="*/ 0 w 4832958"/>
                  <a:gd name="connsiteY4" fmla="*/ 870323 h 2045298"/>
                  <a:gd name="connsiteX5" fmla="*/ 657741 w 4832958"/>
                  <a:gd name="connsiteY5" fmla="*/ 872533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0" fmla="*/ 1209063 w 4832958"/>
                  <a:gd name="connsiteY0" fmla="*/ 891258 h 2045298"/>
                  <a:gd name="connsiteX1" fmla="*/ 4832958 w 4832958"/>
                  <a:gd name="connsiteY1" fmla="*/ 884227 h 2045298"/>
                  <a:gd name="connsiteX2" fmla="*/ 4832958 w 4832958"/>
                  <a:gd name="connsiteY2" fmla="*/ 1669857 h 2045298"/>
                  <a:gd name="connsiteX3" fmla="*/ 0 w 4832958"/>
                  <a:gd name="connsiteY3" fmla="*/ 2045298 h 2045298"/>
                  <a:gd name="connsiteX4" fmla="*/ 0 w 4832958"/>
                  <a:gd name="connsiteY4" fmla="*/ 870323 h 2045298"/>
                  <a:gd name="connsiteX5" fmla="*/ 657741 w 4832958"/>
                  <a:gd name="connsiteY5" fmla="*/ 872533 h 2045298"/>
                  <a:gd name="connsiteX6" fmla="*/ 657740 w 4832958"/>
                  <a:gd name="connsiteY6" fmla="*/ 433151 h 2045298"/>
                  <a:gd name="connsiteX7" fmla="*/ 372468 w 4832958"/>
                  <a:gd name="connsiteY7" fmla="*/ 428413 h 2045298"/>
                  <a:gd name="connsiteX8" fmla="*/ 947753 w 4832958"/>
                  <a:gd name="connsiteY8" fmla="*/ 0 h 2045298"/>
                  <a:gd name="connsiteX9" fmla="*/ 1491408 w 4832958"/>
                  <a:gd name="connsiteY9" fmla="*/ 433609 h 2045298"/>
                  <a:gd name="connsiteX10" fmla="*/ 1195124 w 4832958"/>
                  <a:gd name="connsiteY10" fmla="*/ 437889 h 2045298"/>
                  <a:gd name="connsiteX0" fmla="*/ 1209063 w 4832958"/>
                  <a:gd name="connsiteY0" fmla="*/ 891258 h 1678201"/>
                  <a:gd name="connsiteX1" fmla="*/ 4832958 w 4832958"/>
                  <a:gd name="connsiteY1" fmla="*/ 884227 h 1678201"/>
                  <a:gd name="connsiteX2" fmla="*/ 4832958 w 4832958"/>
                  <a:gd name="connsiteY2" fmla="*/ 1669857 h 1678201"/>
                  <a:gd name="connsiteX3" fmla="*/ 0 w 4832958"/>
                  <a:gd name="connsiteY3" fmla="*/ 1678201 h 1678201"/>
                  <a:gd name="connsiteX4" fmla="*/ 0 w 4832958"/>
                  <a:gd name="connsiteY4" fmla="*/ 870323 h 1678201"/>
                  <a:gd name="connsiteX5" fmla="*/ 657741 w 4832958"/>
                  <a:gd name="connsiteY5" fmla="*/ 872533 h 1678201"/>
                  <a:gd name="connsiteX6" fmla="*/ 657740 w 4832958"/>
                  <a:gd name="connsiteY6" fmla="*/ 433151 h 1678201"/>
                  <a:gd name="connsiteX7" fmla="*/ 372468 w 4832958"/>
                  <a:gd name="connsiteY7" fmla="*/ 428413 h 1678201"/>
                  <a:gd name="connsiteX8" fmla="*/ 947753 w 4832958"/>
                  <a:gd name="connsiteY8" fmla="*/ 0 h 1678201"/>
                  <a:gd name="connsiteX9" fmla="*/ 1491408 w 4832958"/>
                  <a:gd name="connsiteY9" fmla="*/ 433609 h 1678201"/>
                  <a:gd name="connsiteX10" fmla="*/ 1195124 w 4832958"/>
                  <a:gd name="connsiteY10" fmla="*/ 437889 h 1678201"/>
                  <a:gd name="connsiteX0" fmla="*/ 1209063 w 4832958"/>
                  <a:gd name="connsiteY0" fmla="*/ 891258 h 1669857"/>
                  <a:gd name="connsiteX1" fmla="*/ 4832958 w 4832958"/>
                  <a:gd name="connsiteY1" fmla="*/ 884227 h 1669857"/>
                  <a:gd name="connsiteX2" fmla="*/ 4832958 w 4832958"/>
                  <a:gd name="connsiteY2" fmla="*/ 1669857 h 1669857"/>
                  <a:gd name="connsiteX3" fmla="*/ 0 w 4832958"/>
                  <a:gd name="connsiteY3" fmla="*/ 1603113 h 1669857"/>
                  <a:gd name="connsiteX4" fmla="*/ 0 w 4832958"/>
                  <a:gd name="connsiteY4" fmla="*/ 870323 h 1669857"/>
                  <a:gd name="connsiteX5" fmla="*/ 657741 w 4832958"/>
                  <a:gd name="connsiteY5" fmla="*/ 872533 h 1669857"/>
                  <a:gd name="connsiteX6" fmla="*/ 657740 w 4832958"/>
                  <a:gd name="connsiteY6" fmla="*/ 433151 h 1669857"/>
                  <a:gd name="connsiteX7" fmla="*/ 372468 w 4832958"/>
                  <a:gd name="connsiteY7" fmla="*/ 428413 h 1669857"/>
                  <a:gd name="connsiteX8" fmla="*/ 947753 w 4832958"/>
                  <a:gd name="connsiteY8" fmla="*/ 0 h 1669857"/>
                  <a:gd name="connsiteX9" fmla="*/ 1491408 w 4832958"/>
                  <a:gd name="connsiteY9" fmla="*/ 433609 h 1669857"/>
                  <a:gd name="connsiteX10" fmla="*/ 1195124 w 4832958"/>
                  <a:gd name="connsiteY10" fmla="*/ 437889 h 1669857"/>
                  <a:gd name="connsiteX0" fmla="*/ 1209063 w 4832958"/>
                  <a:gd name="connsiteY0" fmla="*/ 891258 h 1669857"/>
                  <a:gd name="connsiteX1" fmla="*/ 4832958 w 4832958"/>
                  <a:gd name="connsiteY1" fmla="*/ 884227 h 1669857"/>
                  <a:gd name="connsiteX2" fmla="*/ 4832958 w 4832958"/>
                  <a:gd name="connsiteY2" fmla="*/ 1669857 h 1669857"/>
                  <a:gd name="connsiteX3" fmla="*/ 0 w 4832958"/>
                  <a:gd name="connsiteY3" fmla="*/ 1603113 h 1669857"/>
                  <a:gd name="connsiteX4" fmla="*/ 0 w 4832958"/>
                  <a:gd name="connsiteY4" fmla="*/ 870323 h 1669857"/>
                  <a:gd name="connsiteX5" fmla="*/ 657741 w 4832958"/>
                  <a:gd name="connsiteY5" fmla="*/ 872533 h 1669857"/>
                  <a:gd name="connsiteX6" fmla="*/ 657740 w 4832958"/>
                  <a:gd name="connsiteY6" fmla="*/ 433151 h 1669857"/>
                  <a:gd name="connsiteX7" fmla="*/ 372468 w 4832958"/>
                  <a:gd name="connsiteY7" fmla="*/ 428413 h 1669857"/>
                  <a:gd name="connsiteX8" fmla="*/ 947753 w 4832958"/>
                  <a:gd name="connsiteY8" fmla="*/ 0 h 1669857"/>
                  <a:gd name="connsiteX9" fmla="*/ 1491408 w 4832958"/>
                  <a:gd name="connsiteY9" fmla="*/ 433609 h 1669857"/>
                  <a:gd name="connsiteX10" fmla="*/ 1195124 w 4832958"/>
                  <a:gd name="connsiteY10" fmla="*/ 437889 h 1669857"/>
                  <a:gd name="connsiteX0" fmla="*/ 1209063 w 4832958"/>
                  <a:gd name="connsiteY0" fmla="*/ 891258 h 1669857"/>
                  <a:gd name="connsiteX1" fmla="*/ 4832958 w 4832958"/>
                  <a:gd name="connsiteY1" fmla="*/ 884227 h 1669857"/>
                  <a:gd name="connsiteX2" fmla="*/ 4832958 w 4832958"/>
                  <a:gd name="connsiteY2" fmla="*/ 1669857 h 1669857"/>
                  <a:gd name="connsiteX3" fmla="*/ 0 w 4832958"/>
                  <a:gd name="connsiteY3" fmla="*/ 1657343 h 1669857"/>
                  <a:gd name="connsiteX4" fmla="*/ 0 w 4832958"/>
                  <a:gd name="connsiteY4" fmla="*/ 870323 h 1669857"/>
                  <a:gd name="connsiteX5" fmla="*/ 657741 w 4832958"/>
                  <a:gd name="connsiteY5" fmla="*/ 872533 h 1669857"/>
                  <a:gd name="connsiteX6" fmla="*/ 657740 w 4832958"/>
                  <a:gd name="connsiteY6" fmla="*/ 433151 h 1669857"/>
                  <a:gd name="connsiteX7" fmla="*/ 372468 w 4832958"/>
                  <a:gd name="connsiteY7" fmla="*/ 428413 h 1669857"/>
                  <a:gd name="connsiteX8" fmla="*/ 947753 w 4832958"/>
                  <a:gd name="connsiteY8" fmla="*/ 0 h 1669857"/>
                  <a:gd name="connsiteX9" fmla="*/ 1491408 w 4832958"/>
                  <a:gd name="connsiteY9" fmla="*/ 433609 h 1669857"/>
                  <a:gd name="connsiteX10" fmla="*/ 1195124 w 4832958"/>
                  <a:gd name="connsiteY10" fmla="*/ 437889 h 1669857"/>
                  <a:gd name="connsiteX0" fmla="*/ 1209063 w 4832959"/>
                  <a:gd name="connsiteY0" fmla="*/ 891258 h 1669857"/>
                  <a:gd name="connsiteX1" fmla="*/ 4832958 w 4832959"/>
                  <a:gd name="connsiteY1" fmla="*/ 884227 h 1669857"/>
                  <a:gd name="connsiteX2" fmla="*/ 4832959 w 4832959"/>
                  <a:gd name="connsiteY2" fmla="*/ 1669857 h 1669857"/>
                  <a:gd name="connsiteX3" fmla="*/ 0 w 4832959"/>
                  <a:gd name="connsiteY3" fmla="*/ 1657343 h 1669857"/>
                  <a:gd name="connsiteX4" fmla="*/ 0 w 4832959"/>
                  <a:gd name="connsiteY4" fmla="*/ 870323 h 1669857"/>
                  <a:gd name="connsiteX5" fmla="*/ 657741 w 4832959"/>
                  <a:gd name="connsiteY5" fmla="*/ 872533 h 1669857"/>
                  <a:gd name="connsiteX6" fmla="*/ 657740 w 4832959"/>
                  <a:gd name="connsiteY6" fmla="*/ 433151 h 1669857"/>
                  <a:gd name="connsiteX7" fmla="*/ 372468 w 4832959"/>
                  <a:gd name="connsiteY7" fmla="*/ 428413 h 1669857"/>
                  <a:gd name="connsiteX8" fmla="*/ 947753 w 4832959"/>
                  <a:gd name="connsiteY8" fmla="*/ 0 h 1669857"/>
                  <a:gd name="connsiteX9" fmla="*/ 1491408 w 4832959"/>
                  <a:gd name="connsiteY9" fmla="*/ 433609 h 1669857"/>
                  <a:gd name="connsiteX10" fmla="*/ 1195124 w 4832959"/>
                  <a:gd name="connsiteY10" fmla="*/ 437889 h 1669857"/>
                  <a:gd name="connsiteX0" fmla="*/ 1209063 w 4832960"/>
                  <a:gd name="connsiteY0" fmla="*/ 891258 h 1669857"/>
                  <a:gd name="connsiteX1" fmla="*/ 4832958 w 4832960"/>
                  <a:gd name="connsiteY1" fmla="*/ 884227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9063 w 4832960"/>
                  <a:gd name="connsiteY0" fmla="*/ 891258 h 1669857"/>
                  <a:gd name="connsiteX1" fmla="*/ 4832958 w 4832960"/>
                  <a:gd name="connsiteY1" fmla="*/ 884227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9063 w 4832960"/>
                  <a:gd name="connsiteY0" fmla="*/ 891258 h 1669857"/>
                  <a:gd name="connsiteX1" fmla="*/ 4832958 w 4832960"/>
                  <a:gd name="connsiteY1" fmla="*/ 884227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61566 h 1669857"/>
                  <a:gd name="connsiteX1" fmla="*/ 4832958 w 4832960"/>
                  <a:gd name="connsiteY1" fmla="*/ 884227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61566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54143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50431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46719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43008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72533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43008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0 w 4832960"/>
                  <a:gd name="connsiteY4" fmla="*/ 870323 h 1669857"/>
                  <a:gd name="connsiteX5" fmla="*/ 657741 w 4832960"/>
                  <a:gd name="connsiteY5" fmla="*/ 846552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  <a:gd name="connsiteX0" fmla="*/ 1204328 w 4832960"/>
                  <a:gd name="connsiteY0" fmla="*/ 843008 h 1669857"/>
                  <a:gd name="connsiteX1" fmla="*/ 4832958 w 4832960"/>
                  <a:gd name="connsiteY1" fmla="*/ 839689 h 1669857"/>
                  <a:gd name="connsiteX2" fmla="*/ 4832960 w 4832960"/>
                  <a:gd name="connsiteY2" fmla="*/ 1669857 h 1669857"/>
                  <a:gd name="connsiteX3" fmla="*/ 0 w 4832960"/>
                  <a:gd name="connsiteY3" fmla="*/ 1657343 h 1669857"/>
                  <a:gd name="connsiteX4" fmla="*/ 4736 w 4832960"/>
                  <a:gd name="connsiteY4" fmla="*/ 840631 h 1669857"/>
                  <a:gd name="connsiteX5" fmla="*/ 657741 w 4832960"/>
                  <a:gd name="connsiteY5" fmla="*/ 846552 h 1669857"/>
                  <a:gd name="connsiteX6" fmla="*/ 657740 w 4832960"/>
                  <a:gd name="connsiteY6" fmla="*/ 433151 h 1669857"/>
                  <a:gd name="connsiteX7" fmla="*/ 372468 w 4832960"/>
                  <a:gd name="connsiteY7" fmla="*/ 428413 h 1669857"/>
                  <a:gd name="connsiteX8" fmla="*/ 947753 w 4832960"/>
                  <a:gd name="connsiteY8" fmla="*/ 0 h 1669857"/>
                  <a:gd name="connsiteX9" fmla="*/ 1491408 w 4832960"/>
                  <a:gd name="connsiteY9" fmla="*/ 433609 h 1669857"/>
                  <a:gd name="connsiteX10" fmla="*/ 1195124 w 4832960"/>
                  <a:gd name="connsiteY10" fmla="*/ 437889 h 166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2960" h="1669857">
                    <a:moveTo>
                      <a:pt x="1204328" y="843008"/>
                    </a:moveTo>
                    <a:lnTo>
                      <a:pt x="4832958" y="839689"/>
                    </a:lnTo>
                    <a:cubicBezTo>
                      <a:pt x="4832958" y="1101566"/>
                      <a:pt x="4832960" y="1407980"/>
                      <a:pt x="4832960" y="1669857"/>
                    </a:cubicBezTo>
                    <a:lnTo>
                      <a:pt x="0" y="1657343"/>
                    </a:lnTo>
                    <a:cubicBezTo>
                      <a:pt x="1579" y="1385106"/>
                      <a:pt x="3157" y="1112868"/>
                      <a:pt x="4736" y="840631"/>
                    </a:cubicBezTo>
                    <a:lnTo>
                      <a:pt x="657741" y="846552"/>
                    </a:lnTo>
                    <a:cubicBezTo>
                      <a:pt x="657741" y="752831"/>
                      <a:pt x="657740" y="459834"/>
                      <a:pt x="657740" y="433151"/>
                    </a:cubicBezTo>
                    <a:lnTo>
                      <a:pt x="372468" y="428413"/>
                    </a:lnTo>
                    <a:lnTo>
                      <a:pt x="947753" y="0"/>
                    </a:lnTo>
                    <a:lnTo>
                      <a:pt x="1491408" y="433609"/>
                    </a:lnTo>
                    <a:lnTo>
                      <a:pt x="1195124" y="437889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flood" dir="t">
                  <a:rot lat="0" lon="0" rev="4200000"/>
                </a:lightRig>
              </a:scene3d>
              <a:sp3d prstMaterial="plastic">
                <a:bevelT w="95250" h="1143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4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Выноска со стрелкой вниз 50"/>
              <p:cNvSpPr/>
              <p:nvPr/>
            </p:nvSpPr>
            <p:spPr>
              <a:xfrm>
                <a:off x="1953057" y="1771271"/>
                <a:ext cx="3055618" cy="2529876"/>
              </a:xfrm>
              <a:prstGeom prst="downArrowCallout">
                <a:avLst>
                  <a:gd name="adj1" fmla="val 25000"/>
                  <a:gd name="adj2" fmla="val 25000"/>
                  <a:gd name="adj3" fmla="val 11266"/>
                  <a:gd name="adj4" fmla="val 84957"/>
                </a:avLst>
              </a:prstGeom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62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1878" y="4965308"/>
                <a:ext cx="4512934" cy="2789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75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Распределение  ОД по направлениям с учетом склонностей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53377" y="4476669"/>
                <a:ext cx="4584748" cy="47149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Разработка индивидуальных программ для сопровождения ОД, определение менторов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009481" y="1822575"/>
                <a:ext cx="2936568" cy="453519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35250" tIns="35250" rIns="35250" bIns="35250" rtlCol="0">
                <a:noAutofit/>
              </a:bodyPr>
              <a:lstStyle/>
              <a:p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Обучение и просвещение. </a:t>
                </a:r>
                <a:r>
                  <a:rPr lang="ru-RU" sz="1200" dirty="0" err="1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Разноуровневое</a:t>
                </a:r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20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обучение.</a:t>
                </a:r>
                <a:endParaRPr lang="ru-RU" sz="12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09481" y="2353183"/>
                <a:ext cx="2936568" cy="471498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Сетевое взаимодействие для </a:t>
                </a:r>
                <a:r>
                  <a:rPr lang="ru-RU" sz="1200" dirty="0" err="1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инди-видуального</a:t>
                </a:r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и группового </a:t>
                </a:r>
                <a:r>
                  <a:rPr lang="ru-RU" sz="1200" dirty="0" err="1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менторинга</a:t>
                </a:r>
                <a:endParaRPr lang="ru-RU" sz="12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09481" y="2870941"/>
                <a:ext cx="2936568" cy="660097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Презентация результатов деятельности через НПК, конкурсы и олимпиадное движение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09481" y="3581036"/>
                <a:ext cx="2936568" cy="282899"/>
              </a:xfrm>
              <a:prstGeom prst="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PR</a:t>
                </a:r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кампания достижений учащихся</a:t>
                </a:r>
              </a:p>
            </p:txBody>
          </p:sp>
          <p:sp>
            <p:nvSpPr>
              <p:cNvPr id="58" name="Выноска со стрелкой вправо 57"/>
              <p:cNvSpPr/>
              <p:nvPr/>
            </p:nvSpPr>
            <p:spPr>
              <a:xfrm>
                <a:off x="185008" y="1831880"/>
                <a:ext cx="1698172" cy="1353787"/>
              </a:xfrm>
              <a:prstGeom prst="rightArrowCallout">
                <a:avLst>
                  <a:gd name="adj1" fmla="val 25000"/>
                  <a:gd name="adj2" fmla="val 32895"/>
                  <a:gd name="adj3" fmla="val 25000"/>
                  <a:gd name="adj4" fmla="val 76080"/>
                </a:avLst>
              </a:prstGeo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err="1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Общеинтеллектуальное</a:t>
                </a:r>
                <a:r>
                  <a:rPr lang="ru-RU" sz="12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направление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1874" y="5320224"/>
              <a:ext cx="4788000" cy="1774167"/>
              <a:chOff x="391874" y="5320224"/>
              <a:chExt cx="4788000" cy="1774167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391874" y="5320224"/>
                <a:ext cx="4788000" cy="1774167"/>
              </a:xfrm>
              <a:prstGeom prst="roundRect">
                <a:avLst>
                  <a:gd name="adj" fmla="val 668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62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8923" y="6522865"/>
                <a:ext cx="1512000" cy="432000"/>
              </a:xfrm>
              <a:prstGeom prst="rect">
                <a:avLst/>
              </a:prstGeom>
              <a:solidFill>
                <a:srgbClr val="51859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ru-RU" sz="1175" b="1" i="1" cap="small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Начальная школа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101023" y="6522865"/>
                <a:ext cx="1440000" cy="432000"/>
              </a:xfrm>
              <a:prstGeom prst="rect">
                <a:avLst/>
              </a:prstGeom>
              <a:solidFill>
                <a:srgbClr val="51859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tIns="70498" rtlCol="0" anchor="ctr" anchorCtr="0">
                <a:noAutofit/>
              </a:bodyPr>
              <a:lstStyle/>
              <a:p>
                <a:pPr algn="ctr"/>
                <a:r>
                  <a:rPr lang="ru-RU" sz="1200" b="1" i="1" cap="small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Среднее звено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615039" y="6522865"/>
                <a:ext cx="1440000" cy="432000"/>
              </a:xfrm>
              <a:prstGeom prst="rect">
                <a:avLst/>
              </a:prstGeom>
              <a:solidFill>
                <a:srgbClr val="51859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ru-RU" sz="1200" b="1" i="1" cap="small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Старшее  звено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439749" y="5654779"/>
                <a:ext cx="4688957" cy="84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>
                    <a:latin typeface="Arial" pitchFamily="34" charset="0"/>
                    <a:cs typeface="Arial" pitchFamily="34" charset="0"/>
                  </a:rPr>
                  <a:t>Психолого-педагогическое выявление  одаренных детей, диагностика, батарея тестов по выявлению интеллектуальной одаренности, школьные научно-практические сессии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17994" y="5421322"/>
                <a:ext cx="3960258" cy="272494"/>
              </a:xfrm>
              <a:prstGeom prst="roundRect">
                <a:avLst/>
              </a:prstGeom>
              <a:solidFill>
                <a:srgbClr val="5188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ru-RU" sz="1567" b="1" i="1" cap="small" dirty="0">
                    <a:solidFill>
                      <a:schemeClr val="bg1"/>
                    </a:solidFill>
                    <a:latin typeface="Bookman Old Style" pitchFamily="18" charset="0"/>
                  </a:rPr>
                  <a:t>Формирование банка данных ОД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5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025116"/>
              </p:ext>
            </p:extLst>
          </p:nvPr>
        </p:nvGraphicFramePr>
        <p:xfrm>
          <a:off x="190198" y="222488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3" imgW="6490080" imgH="8885880" progId="">
                  <p:embed/>
                </p:oleObj>
              </mc:Choice>
              <mc:Fallback>
                <p:oleObj name="CorelDRAW" r:id="rId3" imgW="6490080" imgH="88858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98" y="222488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2110"/>
              </p:ext>
            </p:extLst>
          </p:nvPr>
        </p:nvGraphicFramePr>
        <p:xfrm>
          <a:off x="5649154" y="192708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5" imgW="6490080" imgH="8885880" progId="">
                  <p:embed/>
                </p:oleObj>
              </mc:Choice>
              <mc:Fallback>
                <p:oleObj name="CorelDRAW" r:id="rId5" imgW="6490080" imgH="88858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54" y="192708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6576162" y="2350083"/>
            <a:ext cx="3216187" cy="338071"/>
          </a:xfrm>
          <a:solidFill>
            <a:srgbClr val="758AA7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1175" b="1" i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872815" y="2829718"/>
            <a:ext cx="4488146" cy="1882028"/>
            <a:chOff x="421924" y="5004907"/>
            <a:chExt cx="4583736" cy="192211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85836" y="5515449"/>
              <a:ext cx="3491999" cy="347328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3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811553" y="5583924"/>
              <a:ext cx="2899522" cy="2354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766" tIns="44766" rIns="44766" bIns="44766" numCol="1" spcCol="1270" anchor="ctr" anchorCtr="0">
              <a:noAutofit/>
            </a:bodyPr>
            <a:lstStyle/>
            <a:p>
              <a:pPr marL="90154" defTabSz="5222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75" b="1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Организационно-деятельностный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149748" y="5967400"/>
              <a:ext cx="3491999" cy="399643"/>
            </a:xfrm>
            <a:prstGeom prst="roundRect">
              <a:avLst>
                <a:gd name="adj" fmla="val 10000"/>
              </a:avLst>
            </a:prstGeom>
            <a:solidFill>
              <a:srgbClr val="EAB2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02231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214391" y="6058848"/>
              <a:ext cx="2202578" cy="2732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766" tIns="44766" rIns="44766" bIns="44766" numCol="1" spcCol="1270" anchor="ctr" anchorCtr="0">
              <a:noAutofit/>
            </a:bodyPr>
            <a:lstStyle/>
            <a:p>
              <a:pPr marL="90154" defTabSz="5222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75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Практико-реализующий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513661" y="6471667"/>
              <a:ext cx="3491999" cy="455352"/>
            </a:xfrm>
            <a:prstGeom prst="roundRect">
              <a:avLst>
                <a:gd name="adj" fmla="val 10000"/>
              </a:avLst>
            </a:prstGeom>
            <a:solidFill>
              <a:srgbClr val="38C248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1518926" y="6584718"/>
              <a:ext cx="2970480" cy="2651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973" tIns="0" rIns="0" bIns="44766" numCol="1" spcCol="1270" anchor="ctr" anchorCtr="0">
              <a:noAutofit/>
            </a:bodyPr>
            <a:lstStyle/>
            <a:p>
              <a:pPr marL="90154" defTabSz="5222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75" b="1" dirty="0">
                  <a:latin typeface="Arial" panose="020B0604020202020204" pitchFamily="34" charset="0"/>
                  <a:cs typeface="Arial" panose="020B0604020202020204" pitchFamily="34" charset="0"/>
                </a:rPr>
                <a:t>Анализ результатов сопровождения</a:t>
              </a: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4280691" y="6194770"/>
              <a:ext cx="525600" cy="2880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4EE00"/>
            </a:solidFill>
            <a:ln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>
              <a:bevelT prst="angle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40000"/>
                <a:alpha val="90000"/>
                <a:hueOff val="-7391754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низ 31"/>
            <p:cNvSpPr/>
            <p:nvPr/>
          </p:nvSpPr>
          <p:spPr>
            <a:xfrm>
              <a:off x="3914037" y="5720905"/>
              <a:ext cx="525600" cy="2880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BE5BB"/>
            </a:solidFill>
            <a:ln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>
              <a:bevelT prst="angle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40000"/>
                <a:alpha val="90000"/>
                <a:hueOff val="-3695877"/>
                <a:satOff val="-6408"/>
                <a:lumOff val="-64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sz="1762" dirty="0"/>
                <a:t>     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21924" y="5027314"/>
              <a:ext cx="3491999" cy="38351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79893" y="5004907"/>
              <a:ext cx="1810381" cy="3952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87046" defTabSz="9201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22257" algn="l"/>
                </a:tabLst>
              </a:pPr>
              <a:r>
                <a:rPr lang="ru-RU" sz="1175" b="1" dirty="0">
                  <a:latin typeface="Arial" panose="020B0604020202020204" pitchFamily="34" charset="0"/>
                  <a:cs typeface="Arial" panose="020B0604020202020204" pitchFamily="34" charset="0"/>
                </a:rPr>
                <a:t>Диагностический</a:t>
              </a:r>
            </a:p>
          </p:txBody>
        </p:sp>
        <p:sp>
          <p:nvSpPr>
            <p:cNvPr id="36" name="Стрелка вниз 35"/>
            <p:cNvSpPr/>
            <p:nvPr/>
          </p:nvSpPr>
          <p:spPr>
            <a:xfrm>
              <a:off x="3547383" y="5247039"/>
              <a:ext cx="525600" cy="2880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4149E7"/>
            </a:solidFill>
            <a:ln>
              <a:noFill/>
            </a:ln>
            <a:scene3d>
              <a:camera prst="orthographicFront"/>
              <a:lightRig rig="threePt" dir="t">
                <a:rot lat="0" lon="0" rev="2400000"/>
              </a:lightRig>
            </a:scene3d>
            <a:sp3d contourW="6350">
              <a:bevelT prst="angle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Группа 38"/>
          <p:cNvGrpSpPr/>
          <p:nvPr/>
        </p:nvGrpSpPr>
        <p:grpSpPr>
          <a:xfrm>
            <a:off x="5870715" y="232542"/>
            <a:ext cx="4483817" cy="1826937"/>
            <a:chOff x="438912" y="2534586"/>
            <a:chExt cx="4579315" cy="18658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TextBox 19"/>
            <p:cNvSpPr txBox="1"/>
            <p:nvPr/>
          </p:nvSpPr>
          <p:spPr>
            <a:xfrm>
              <a:off x="438912" y="2662733"/>
              <a:ext cx="4579315" cy="1737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176247" rtlCol="0">
              <a:spAutoFit/>
            </a:bodyPr>
            <a:lstStyle/>
            <a:p>
              <a:pPr algn="just"/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Менторинг (</a:t>
              </a:r>
              <a:r>
                <a:rPr lang="ru-RU" sz="1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анг</a:t>
              </a: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mentoring)</a:t>
              </a: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– длительный процесс создания доверительных, личностно заинтересованных взаимоотношений между ментором и подопечным, направленный на достижение у последнего существенной динамики в совершенствовании знаний, мышления, эффективности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практических действий</a:t>
              </a: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pPr algn="just"/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Менторство – наставничество в более глубоком понимании этого слова</a:t>
              </a: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537960" y="2534586"/>
              <a:ext cx="1978750" cy="382685"/>
              <a:chOff x="3349872" y="2201596"/>
              <a:chExt cx="1978750" cy="38268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360446" y="2213042"/>
                <a:ext cx="1968176" cy="371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>
                  <a:contourClr>
                    <a:schemeClr val="bg1"/>
                  </a:contourClr>
                </a:sp3d>
              </a:bodyPr>
              <a:lstStyle/>
              <a:p>
                <a:r>
                  <a:rPr lang="ru-RU" sz="1762" i="1" dirty="0">
                    <a:solidFill>
                      <a:schemeClr val="bg1"/>
                    </a:solidFill>
                    <a:effectLst>
                      <a:outerShdw blurRad="38100" dist="114300" dir="2700000" algn="tl" rotWithShape="0">
                        <a:prstClr val="black">
                          <a:alpha val="52000"/>
                        </a:prstClr>
                      </a:outerShdw>
                    </a:effectLst>
                    <a:latin typeface="Arial Black" pitchFamily="34" charset="0"/>
                    <a:cs typeface="Arial" pitchFamily="34" charset="0"/>
                  </a:rPr>
                  <a:t>МЕНТОРИНГ?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49872" y="2201596"/>
                <a:ext cx="1968176" cy="371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>
                    <a:rot lat="0" lon="0" rev="2400000"/>
                  </a:lightRig>
                </a:scene3d>
                <a:sp3d extrusionH="57150">
                  <a:bevelT w="38100" h="38100"/>
                </a:sp3d>
              </a:bodyPr>
              <a:lstStyle/>
              <a:p>
                <a:r>
                  <a:rPr lang="ru-RU" sz="1762" i="1" dirty="0">
                    <a:solidFill>
                      <a:srgbClr val="4149E7"/>
                    </a:solidFill>
                    <a:latin typeface="Arial Black" pitchFamily="34" charset="0"/>
                    <a:cs typeface="Arial" pitchFamily="34" charset="0"/>
                  </a:rPr>
                  <a:t>МЕНТОРИНГ?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963502" y="4790791"/>
            <a:ext cx="4561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4246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Вступительная диагностическая, определяющая уровень развития познавательных интересов.</a:t>
            </a:r>
          </a:p>
          <a:p>
            <a:pPr indent="264246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мотивации к обучению, самооценки, комплексный качественно-сравнительный анализ развития ребенка и скрытой одаренности, зоны ближайшего развития.</a:t>
            </a:r>
          </a:p>
          <a:p>
            <a:pPr indent="264246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мотивации, определение интеллектуальной активности, самооценки, силы воли, самоконтроля, тревожности.</a:t>
            </a:r>
          </a:p>
          <a:p>
            <a:pPr indent="264246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Мотивация личностных достижений, самооценка, уровень притязаний, социометрия. Учет новых фактов проявления одаренности, внешняя экспертиза одаренности.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341685" y="2245246"/>
            <a:ext cx="4511908" cy="4544831"/>
            <a:chOff x="410567" y="118292"/>
            <a:chExt cx="4608004" cy="4641632"/>
          </a:xfrm>
        </p:grpSpPr>
        <p:sp>
          <p:nvSpPr>
            <p:cNvPr id="44" name="Заголовок 1"/>
            <p:cNvSpPr txBox="1">
              <a:spLocks/>
            </p:cNvSpPr>
            <p:nvPr/>
          </p:nvSpPr>
          <p:spPr>
            <a:xfrm>
              <a:off x="425302" y="118292"/>
              <a:ext cx="4593267" cy="3832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balanced" dir="t">
                <a:rot lat="0" lon="0" rev="18600000"/>
              </a:lightRig>
            </a:scene3d>
            <a:sp3d>
              <a:bevelT w="152400" h="50800" prst="softRound"/>
            </a:sp3d>
          </p:spPr>
          <p:txBody>
            <a:bodyPr vert="horz" lIns="0" tIns="0" rIns="0" bIns="0" rtlCol="0" anchor="ctr" anchorCtr="0">
              <a:noAutofit/>
            </a:bodyPr>
            <a:lstStyle>
              <a:lvl1pPr algn="ctr" defTabSz="532729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4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175" b="1" i="1" cap="small" dirty="0">
                  <a:ln w="0">
                    <a:noFill/>
                  </a:ln>
                  <a:latin typeface="Bookman Old Style" panose="02050604050505020204" pitchFamily="18" charset="0"/>
                </a:rPr>
                <a:t>Риски реализации проекта, способы их минимизации</a:t>
              </a: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410570" y="666562"/>
              <a:ext cx="4608000" cy="1001826"/>
              <a:chOff x="1638912" y="-52478"/>
              <a:chExt cx="3126434" cy="110390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1" name="Скругленный прямоугольник 60"/>
              <p:cNvSpPr/>
              <p:nvPr/>
            </p:nvSpPr>
            <p:spPr>
              <a:xfrm rot="5400000">
                <a:off x="2650174" y="-1063740"/>
                <a:ext cx="1103909" cy="312643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h="50800" prst="softRound"/>
              </a:sp3d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Скругленный прямоугольник 4"/>
              <p:cNvSpPr txBox="1"/>
              <p:nvPr/>
            </p:nvSpPr>
            <p:spPr>
              <a:xfrm>
                <a:off x="2142313" y="41623"/>
                <a:ext cx="2552695" cy="85512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2486" tIns="0" rIns="35250" bIns="0" numCol="1" spcCol="1270" anchor="ctr" anchorCtr="0">
                <a:noAutofit/>
              </a:bodyPr>
              <a:lstStyle/>
              <a:p>
                <a:pPr marL="1405165" lvl="1" indent="-111916" defTabSz="649733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использование системы комплексного подхода к выявлению одаренности</a:t>
                </a: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473866" y="763720"/>
              <a:ext cx="2169237" cy="817496"/>
              <a:chOff x="-40307" y="176796"/>
              <a:chExt cx="2169237" cy="843145"/>
            </a:xfrm>
            <a:scene3d>
              <a:camera prst="orthographicFront"/>
              <a:lightRig rig="threePt" dir="t"/>
            </a:scene3d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-40307" y="176796"/>
                <a:ext cx="2169237" cy="843145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sp3d>
                <a:bevelT prst="convex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0" name="Скругленный прямоугольник 6"/>
              <p:cNvSpPr txBox="1"/>
              <p:nvPr/>
            </p:nvSpPr>
            <p:spPr>
              <a:xfrm>
                <a:off x="37998" y="270497"/>
                <a:ext cx="1985404" cy="6047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222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Неправильное или неадекватное выявление одаренности ребенка </a:t>
                </a: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410571" y="1813809"/>
              <a:ext cx="4608000" cy="976641"/>
              <a:chOff x="410571" y="1813809"/>
              <a:chExt cx="4608000" cy="976641"/>
            </a:xfrm>
          </p:grpSpPr>
          <p:sp>
            <p:nvSpPr>
              <p:cNvPr id="54" name="Прямоугольник с двумя скругленными соседними углами 53"/>
              <p:cNvSpPr/>
              <p:nvPr/>
            </p:nvSpPr>
            <p:spPr>
              <a:xfrm rot="5400000">
                <a:off x="2226250" y="-1870"/>
                <a:ext cx="976641" cy="4608000"/>
              </a:xfrm>
              <a:prstGeom prst="round2SameRect">
                <a:avLst>
                  <a:gd name="adj1" fmla="val 16667"/>
                  <a:gd name="adj2" fmla="val 14909"/>
                </a:avLst>
              </a:prstGeom>
              <a:solidFill>
                <a:schemeClr val="accent4">
                  <a:lumMod val="75000"/>
                  <a:alpha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95250" h="50800" prst="softRound"/>
              </a:sp3d>
            </p:spPr>
            <p:style>
              <a:lnRef idx="2">
                <a:schemeClr val="accent2">
                  <a:tint val="40000"/>
                  <a:alpha val="90000"/>
                  <a:hueOff val="-424613"/>
                  <a:satOff val="-37673"/>
                  <a:lumOff val="-3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424613"/>
                  <a:satOff val="-37673"/>
                  <a:lumOff val="-385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-424613"/>
                  <a:satOff val="-37673"/>
                  <a:lumOff val="-3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TextBox 54"/>
              <p:cNvSpPr txBox="1"/>
              <p:nvPr/>
            </p:nvSpPr>
            <p:spPr>
              <a:xfrm>
                <a:off x="991461" y="1919314"/>
                <a:ext cx="3905250" cy="725557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2486" tIns="0" rIns="242486" bIns="0" numCol="1" spcCol="1270" anchor="ctr" anchorCtr="0">
                <a:noAutofit/>
              </a:bodyPr>
              <a:lstStyle/>
              <a:p>
                <a:pPr marL="1489102" lvl="1" indent="-167873" defTabSz="69636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использование здоровьесберегающих технологий </a:t>
                </a:r>
              </a:p>
            </p:txBody>
          </p:sp>
          <p:grpSp>
            <p:nvGrpSpPr>
              <p:cNvPr id="56" name="Группа 55"/>
              <p:cNvGrpSpPr/>
              <p:nvPr/>
            </p:nvGrpSpPr>
            <p:grpSpPr>
              <a:xfrm>
                <a:off x="473866" y="1864435"/>
                <a:ext cx="2097376" cy="724793"/>
                <a:chOff x="30720" y="1443021"/>
                <a:chExt cx="2097376" cy="880658"/>
              </a:xfrm>
              <a:scene3d>
                <a:camera prst="orthographicFront"/>
                <a:lightRig rig="threePt" dir="t"/>
              </a:scene3d>
            </p:grpSpPr>
            <p:sp>
              <p:nvSpPr>
                <p:cNvPr id="57" name="Скругленный прямоугольник 56"/>
                <p:cNvSpPr/>
                <p:nvPr/>
              </p:nvSpPr>
              <p:spPr>
                <a:xfrm>
                  <a:off x="30720" y="1443021"/>
                  <a:ext cx="2097376" cy="880658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sp3d>
                  <a:bevelT prst="convex"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58" name="Скругленный прямоугольник 6"/>
                <p:cNvSpPr txBox="1"/>
                <p:nvPr/>
              </p:nvSpPr>
              <p:spPr>
                <a:xfrm>
                  <a:off x="94294" y="1517810"/>
                  <a:ext cx="1900960" cy="74800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algn="ctr" defTabSz="5222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Возрастание учебной нагрузки учащихся при реализации проекта </a:t>
                  </a:r>
                </a:p>
              </p:txBody>
            </p:sp>
          </p:grpSp>
        </p:grpSp>
        <p:grpSp>
          <p:nvGrpSpPr>
            <p:cNvPr id="48" name="Группа 47"/>
            <p:cNvGrpSpPr/>
            <p:nvPr/>
          </p:nvGrpSpPr>
          <p:grpSpPr>
            <a:xfrm>
              <a:off x="410567" y="2952068"/>
              <a:ext cx="4608000" cy="1807856"/>
              <a:chOff x="1527592" y="2929780"/>
              <a:chExt cx="3359788" cy="1807856"/>
            </a:xfrm>
            <a:solidFill>
              <a:srgbClr val="FABE00"/>
            </a:solidFill>
          </p:grpSpPr>
          <p:sp>
            <p:nvSpPr>
              <p:cNvPr id="52" name="Прямоугольник с двумя скругленными соседними углами 18"/>
              <p:cNvSpPr/>
              <p:nvPr/>
            </p:nvSpPr>
            <p:spPr>
              <a:xfrm rot="5400000">
                <a:off x="2303558" y="2153814"/>
                <a:ext cx="1807856" cy="3359788"/>
              </a:xfrm>
              <a:prstGeom prst="roundRect">
                <a:avLst>
                  <a:gd name="adj" fmla="val 11105"/>
                </a:avLst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95250" h="50800" prst="softRound"/>
              </a:sp3d>
            </p:spPr>
            <p:style>
              <a:lnRef idx="2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-849226"/>
                  <a:satOff val="-75346"/>
                  <a:lumOff val="-76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TextBox 52"/>
              <p:cNvSpPr txBox="1"/>
              <p:nvPr/>
            </p:nvSpPr>
            <p:spPr>
              <a:xfrm>
                <a:off x="1639589" y="2938092"/>
                <a:ext cx="3149801" cy="1762769"/>
              </a:xfrm>
              <a:prstGeom prst="roundRect">
                <a:avLst>
                  <a:gd name="adj" fmla="val 3158"/>
                </a:avLst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0997" tIns="121243" rIns="0" bIns="121243" numCol="1" spcCol="1270" anchor="ctr" anchorCtr="0">
                <a:noAutofit/>
              </a:bodyPr>
              <a:lstStyle/>
              <a:p>
                <a:pPr marL="1405165" lvl="1" indent="87046" algn="just" defTabSz="61398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 </a:t>
                </a: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Совершенствование системы взаимодействия педагогов с одаренными детьми, оптимизация деятельности педагогов по формированию положительной мотивации обучающихся</a:t>
                </a:r>
              </a:p>
              <a:p>
                <a:pPr marL="1405165" lvl="1" indent="87046" algn="just" defTabSz="61398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 </a:t>
                </a: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Постоянное </a:t>
                </a:r>
                <a:r>
                  <a:rPr lang="ru-RU" sz="12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совершенствова-ние</a:t>
                </a:r>
                <a:r>
                  <a:rPr lang="ru-RU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методической системы работы с одаренными учащимися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473865" y="3166765"/>
              <a:ext cx="1602585" cy="1323584"/>
              <a:chOff x="32424" y="3449511"/>
              <a:chExt cx="1602585" cy="1450089"/>
            </a:xfrm>
            <a:scene3d>
              <a:camera prst="orthographicFront"/>
              <a:lightRig rig="threePt" dir="t"/>
            </a:scene3d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32424" y="3449511"/>
                <a:ext cx="1602585" cy="1450089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sp3d>
                <a:bevelT prst="convex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1" name="Скругленный прямоугольник 4"/>
              <p:cNvSpPr txBox="1"/>
              <p:nvPr/>
            </p:nvSpPr>
            <p:spPr>
              <a:xfrm>
                <a:off x="121409" y="3519445"/>
                <a:ext cx="1399300" cy="131021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2227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75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Неправильные действия субъектов образовательного процесса в рамках проекта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41686" y="292376"/>
            <a:ext cx="4558367" cy="190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Игровой или ролевой – ролевая игра, деловая игра, тренинг и т.п.</a:t>
            </a:r>
          </a:p>
          <a:p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Собственно «исследование». Нахождение информации по сформулированному вопросу-теме-проблеме.</a:t>
            </a:r>
          </a:p>
          <a:p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Обработка и анализ найденных результатов. Особое внимание уделяется анализу эффективности и комфортности хода работы в связи с выбранным образовательным модулем.</a:t>
            </a:r>
          </a:p>
          <a:p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Выбор способа оформления полученных результатов и </a:t>
            </a:r>
            <a:r>
              <a:rPr lang="ru-RU" sz="1175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предъявле-ния</a:t>
            </a:r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их (классу, коллективу студии и т.д.).</a:t>
            </a:r>
          </a:p>
          <a:p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Совместная рефлексия.</a:t>
            </a:r>
          </a:p>
          <a:p>
            <a:r>
              <a:rPr lang="ru-RU" sz="1175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Планирование следующего направления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2183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23955"/>
              </p:ext>
            </p:extLst>
          </p:nvPr>
        </p:nvGraphicFramePr>
        <p:xfrm>
          <a:off x="5649154" y="192708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orelDRAW" r:id="rId3" imgW="6490080" imgH="8885880" progId="">
                  <p:embed/>
                </p:oleObj>
              </mc:Choice>
              <mc:Fallback>
                <p:oleObj name="CorelDRAW" r:id="rId3" imgW="6490080" imgH="88858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54" y="192708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49073"/>
              </p:ext>
            </p:extLst>
          </p:nvPr>
        </p:nvGraphicFramePr>
        <p:xfrm>
          <a:off x="190198" y="222488"/>
          <a:ext cx="4908102" cy="70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5" imgW="6490080" imgH="8885880" progId="">
                  <p:embed/>
                </p:oleObj>
              </mc:Choice>
              <mc:Fallback>
                <p:oleObj name="CorelDRAW" r:id="rId5" imgW="6490080" imgH="88858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98" y="222488"/>
                        <a:ext cx="4908102" cy="70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56577" y="410283"/>
            <a:ext cx="4591156" cy="528739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>
            <a:bevelT prst="slope"/>
          </a:sp3d>
        </p:spPr>
        <p:txBody>
          <a:bodyPr>
            <a:noAutofit/>
            <a:sp3d prstMaterial="plastic"/>
          </a:bodyPr>
          <a:lstStyle/>
          <a:p>
            <a:pPr algn="ctr"/>
            <a:r>
              <a:rPr lang="ru-RU" sz="1200" b="1" i="1" cap="small" dirty="0">
                <a:solidFill>
                  <a:schemeClr val="bg1"/>
                </a:solidFill>
                <a:latin typeface="Bookman Old Style" panose="02050604050505020204" pitchFamily="18" charset="0"/>
              </a:rPr>
              <a:t>Формы работы с одаренными детьми в процессе реализации проекта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69455" y="1008536"/>
            <a:ext cx="4573505" cy="4749147"/>
            <a:chOff x="386862" y="1105232"/>
            <a:chExt cx="4670913" cy="485029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6862" y="1105232"/>
              <a:ext cx="1705707" cy="4850296"/>
            </a:xfrm>
            <a:prstGeom prst="roundRect">
              <a:avLst>
                <a:gd name="adj" fmla="val 7733"/>
              </a:avLst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19800000"/>
              </a:lightRig>
            </a:scene3d>
            <a:sp3d>
              <a:bevelT w="1016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Формы работы с одаренными детьми при реализации проекта</a:t>
              </a: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159245" y="1149267"/>
              <a:ext cx="2898530" cy="4782595"/>
              <a:chOff x="2159245" y="1149267"/>
              <a:chExt cx="2898530" cy="4782595"/>
            </a:xfrm>
          </p:grpSpPr>
          <p:sp>
            <p:nvSpPr>
              <p:cNvPr id="6" name="Выноска со стрелкой влево 5"/>
              <p:cNvSpPr/>
              <p:nvPr/>
            </p:nvSpPr>
            <p:spPr>
              <a:xfrm>
                <a:off x="2159245" y="1149267"/>
                <a:ext cx="2898530" cy="360000"/>
              </a:xfrm>
              <a:prstGeom prst="leftArrowCallout">
                <a:avLst>
                  <a:gd name="adj1" fmla="val 36667"/>
                  <a:gd name="adj2" fmla="val 46576"/>
                  <a:gd name="adj3" fmla="val 46806"/>
                  <a:gd name="adj4" fmla="val 92059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Зона неформального общения</a:t>
                </a:r>
              </a:p>
            </p:txBody>
          </p:sp>
          <p:sp>
            <p:nvSpPr>
              <p:cNvPr id="7" name="Выноска со стрелкой влево 6"/>
              <p:cNvSpPr/>
              <p:nvPr/>
            </p:nvSpPr>
            <p:spPr>
              <a:xfrm>
                <a:off x="2159245" y="1592666"/>
                <a:ext cx="2898530" cy="360000"/>
              </a:xfrm>
              <a:prstGeom prst="leftArrowCallout">
                <a:avLst>
                  <a:gd name="adj1" fmla="val 43656"/>
                  <a:gd name="adj2" fmla="val 50000"/>
                  <a:gd name="adj3" fmla="val 41495"/>
                  <a:gd name="adj4" fmla="val 923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Якласс</a:t>
                </a:r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Учиру</a:t>
                </a:r>
                <a:endPara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Выноска со стрелкой влево 7"/>
              <p:cNvSpPr/>
              <p:nvPr/>
            </p:nvSpPr>
            <p:spPr>
              <a:xfrm>
                <a:off x="2159245" y="2036065"/>
                <a:ext cx="2898530" cy="360000"/>
              </a:xfrm>
              <a:prstGeom prst="leftArrowCallout">
                <a:avLst>
                  <a:gd name="adj1" fmla="val 40348"/>
                  <a:gd name="adj2" fmla="val 48230"/>
                  <a:gd name="adj3" fmla="val 40946"/>
                  <a:gd name="adj4" fmla="val 9271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Предметные недели</a:t>
                </a:r>
              </a:p>
            </p:txBody>
          </p:sp>
          <p:sp>
            <p:nvSpPr>
              <p:cNvPr id="9" name="Выноска со стрелкой влево 8"/>
              <p:cNvSpPr/>
              <p:nvPr/>
            </p:nvSpPr>
            <p:spPr>
              <a:xfrm>
                <a:off x="2159245" y="2479464"/>
                <a:ext cx="2898530" cy="360000"/>
              </a:xfrm>
              <a:prstGeom prst="leftArrowCallout">
                <a:avLst>
                  <a:gd name="adj1" fmla="val 43656"/>
                  <a:gd name="adj2" fmla="val 50000"/>
                  <a:gd name="adj3" fmla="val 40946"/>
                  <a:gd name="adj4" fmla="val 923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Освещение в СМИ</a:t>
                </a:r>
              </a:p>
            </p:txBody>
          </p:sp>
          <p:sp>
            <p:nvSpPr>
              <p:cNvPr id="10" name="Выноска со стрелкой влево 9"/>
              <p:cNvSpPr/>
              <p:nvPr/>
            </p:nvSpPr>
            <p:spPr>
              <a:xfrm>
                <a:off x="2159245" y="2922863"/>
                <a:ext cx="2898530" cy="360000"/>
              </a:xfrm>
              <a:prstGeom prst="leftArrowCallout">
                <a:avLst>
                  <a:gd name="adj1" fmla="val 46963"/>
                  <a:gd name="adj2" fmla="val 49883"/>
                  <a:gd name="adj3" fmla="val 38708"/>
                  <a:gd name="adj4" fmla="val 923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Спецкурсы, элективные курсы</a:t>
                </a:r>
              </a:p>
            </p:txBody>
          </p:sp>
          <p:sp>
            <p:nvSpPr>
              <p:cNvPr id="11" name="Выноска со стрелкой влево 10"/>
              <p:cNvSpPr/>
              <p:nvPr/>
            </p:nvSpPr>
            <p:spPr>
              <a:xfrm>
                <a:off x="2159245" y="3366262"/>
                <a:ext cx="2898530" cy="468000"/>
              </a:xfrm>
              <a:prstGeom prst="leftArrowCallout">
                <a:avLst>
                  <a:gd name="adj1" fmla="val 36322"/>
                  <a:gd name="adj2" fmla="val 48158"/>
                  <a:gd name="adj3" fmla="val 31127"/>
                  <a:gd name="adj4" fmla="val 923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5250" bIns="35250"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Участие в олимпиадах, интеллектуальных конкурсах</a:t>
                </a:r>
              </a:p>
            </p:txBody>
          </p:sp>
          <p:sp>
            <p:nvSpPr>
              <p:cNvPr id="12" name="Выноска со стрелкой влево 11"/>
              <p:cNvSpPr/>
              <p:nvPr/>
            </p:nvSpPr>
            <p:spPr>
              <a:xfrm>
                <a:off x="2159245" y="3917661"/>
                <a:ext cx="2898530" cy="360000"/>
              </a:xfrm>
              <a:prstGeom prst="leftArrowCallout">
                <a:avLst>
                  <a:gd name="adj1" fmla="val 40348"/>
                  <a:gd name="adj2" fmla="val 50000"/>
                  <a:gd name="adj3" fmla="val 39286"/>
                  <a:gd name="adj4" fmla="val 9271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Творческие мастерские</a:t>
                </a:r>
              </a:p>
            </p:txBody>
          </p:sp>
          <p:sp>
            <p:nvSpPr>
              <p:cNvPr id="13" name="Выноска со стрелкой влево 12"/>
              <p:cNvSpPr/>
              <p:nvPr/>
            </p:nvSpPr>
            <p:spPr>
              <a:xfrm>
                <a:off x="2159245" y="4361060"/>
                <a:ext cx="2898530" cy="468000"/>
              </a:xfrm>
              <a:prstGeom prst="leftArrowCallout">
                <a:avLst>
                  <a:gd name="adj1" fmla="val 43656"/>
                  <a:gd name="adj2" fmla="val 49883"/>
                  <a:gd name="adj3" fmla="val 29534"/>
                  <a:gd name="adj4" fmla="val 9304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5250" bIns="35250" rtlCol="0" anchor="ctr"/>
              <a:lstStyle/>
              <a:p>
                <a:pPr lvl="0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Сотрудничество с другими школами, ВУЗами</a:t>
                </a:r>
              </a:p>
            </p:txBody>
          </p:sp>
          <p:sp>
            <p:nvSpPr>
              <p:cNvPr id="14" name="Выноска со стрелкой влево 13"/>
              <p:cNvSpPr/>
              <p:nvPr/>
            </p:nvSpPr>
            <p:spPr>
              <a:xfrm>
                <a:off x="2159245" y="4912459"/>
                <a:ext cx="2898530" cy="468000"/>
              </a:xfrm>
              <a:prstGeom prst="leftArrowCallout">
                <a:avLst>
                  <a:gd name="adj1" fmla="val 36322"/>
                  <a:gd name="adj2" fmla="val 48158"/>
                  <a:gd name="adj3" fmla="val 31127"/>
                  <a:gd name="adj4" fmla="val 923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5250" bIns="35250" rtlCol="0" anchor="ctr"/>
              <a:lstStyle/>
              <a:p>
                <a:pPr lvl="0"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Исследовательская деятельность и участие в НПК</a:t>
                </a:r>
              </a:p>
            </p:txBody>
          </p:sp>
          <p:sp>
            <p:nvSpPr>
              <p:cNvPr id="16" name="Выноска со стрелкой влево 15"/>
              <p:cNvSpPr/>
              <p:nvPr/>
            </p:nvSpPr>
            <p:spPr>
              <a:xfrm>
                <a:off x="2159245" y="5463862"/>
                <a:ext cx="2898530" cy="468000"/>
              </a:xfrm>
              <a:prstGeom prst="leftArrowCallout">
                <a:avLst>
                  <a:gd name="adj1" fmla="val 46963"/>
                  <a:gd name="adj2" fmla="val 49883"/>
                  <a:gd name="adj3" fmla="val 32932"/>
                  <a:gd name="adj4" fmla="val 923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Работа по индивидуальным планам</a:t>
                </a: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280062" y="5740260"/>
            <a:ext cx="4620246" cy="135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9584" algn="just"/>
            <a:r>
              <a:rPr lang="ru-RU" sz="1175" dirty="0">
                <a:latin typeface="Times New Roman" pitchFamily="18" charset="0"/>
                <a:cs typeface="Times New Roman" pitchFamily="18" charset="0"/>
              </a:rPr>
              <a:t>Акцент работы с одаренными детьми в процессе реализации проекта смещается в сторону индивидуальных программ, индивидуальных образовательных планов.</a:t>
            </a:r>
          </a:p>
          <a:p>
            <a:pPr indent="259584" algn="just"/>
            <a:r>
              <a:rPr lang="ru-RU" sz="1175" b="1" u="sng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indent="259584" algn="just"/>
            <a:r>
              <a:rPr lang="ru-RU" sz="1175" dirty="0">
                <a:latin typeface="Times New Roman" pitchFamily="18" charset="0"/>
                <a:cs typeface="Times New Roman" pitchFamily="18" charset="0"/>
              </a:rPr>
              <a:t>Создание эффективной системы по выявлению и сопровождению интеллектуально одаренных детей в рамках образовательного пространства ОУ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744373" y="313175"/>
            <a:ext cx="4629990" cy="6910188"/>
            <a:chOff x="2858460" y="257075"/>
            <a:chExt cx="4289701" cy="6402312"/>
          </a:xfrm>
        </p:grpSpPr>
        <p:sp>
          <p:nvSpPr>
            <p:cNvPr id="26" name="TextBox 25"/>
            <p:cNvSpPr txBox="1"/>
            <p:nvPr/>
          </p:nvSpPr>
          <p:spPr>
            <a:xfrm>
              <a:off x="2880759" y="257075"/>
              <a:ext cx="4194590" cy="1258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61137"/>
              <a:r>
                <a:rPr lang="ru-RU" sz="1175" b="1" u="sng" dirty="0">
                  <a:latin typeface="Times New Roman" pitchFamily="18" charset="0"/>
                  <a:cs typeface="Times New Roman" pitchFamily="18" charset="0"/>
                </a:rPr>
                <a:t>ЗАДАЧИ ПРОЕКТА:</a:t>
              </a:r>
            </a:p>
            <a:p>
              <a:pPr indent="261137" algn="just">
                <a:buFont typeface="Arial" pitchFamily="34" charset="0"/>
                <a:buChar char="•"/>
              </a:pPr>
              <a:r>
                <a:rPr lang="ru-RU" sz="1175" dirty="0">
                  <a:latin typeface="Times New Roman" pitchFamily="18" charset="0"/>
                  <a:cs typeface="Times New Roman" pitchFamily="18" charset="0"/>
                </a:rPr>
                <a:t>Разработать модель менторского сопровождения одаренного школьника.</a:t>
              </a:r>
            </a:p>
            <a:p>
              <a:pPr indent="261137" algn="just">
                <a:buFont typeface="Arial" pitchFamily="34" charset="0"/>
                <a:buChar char="•"/>
              </a:pPr>
              <a:r>
                <a:rPr lang="ru-RU" sz="1175" dirty="0">
                  <a:latin typeface="Times New Roman" pitchFamily="18" charset="0"/>
                  <a:cs typeface="Times New Roman" pitchFamily="18" charset="0"/>
                </a:rPr>
                <a:t>Определить формы и этапы менторского сопровождения  одаренного ученика.</a:t>
              </a:r>
            </a:p>
            <a:p>
              <a:pPr indent="261137" algn="just">
                <a:buFont typeface="Arial" pitchFamily="34" charset="0"/>
                <a:buChar char="•"/>
              </a:pPr>
              <a:r>
                <a:rPr lang="ru-RU" sz="1175" dirty="0">
                  <a:latin typeface="Times New Roman" pitchFamily="18" charset="0"/>
                  <a:cs typeface="Times New Roman" pitchFamily="18" charset="0"/>
                </a:rPr>
                <a:t>Выявить и раскрыть педагогические условия эффективности менторского сопровождения одаренного ученика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2931263" y="1520951"/>
              <a:ext cx="4126319" cy="3419777"/>
              <a:chOff x="435234" y="1803782"/>
              <a:chExt cx="4548503" cy="3769671"/>
            </a:xfrm>
          </p:grpSpPr>
          <p:sp>
            <p:nvSpPr>
              <p:cNvPr id="29" name="Заголовок 1"/>
              <p:cNvSpPr txBox="1">
                <a:spLocks/>
              </p:cNvSpPr>
              <p:nvPr/>
            </p:nvSpPr>
            <p:spPr>
              <a:xfrm>
                <a:off x="435234" y="1803782"/>
                <a:ext cx="4536000" cy="504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balanced" dir="t">
                  <a:rot lat="0" lon="0" rev="3000000"/>
                </a:lightRig>
              </a:scene3d>
              <a:sp3d>
                <a:bevelT w="114300" h="107950" prst="artDeco"/>
              </a:sp3d>
            </p:spPr>
            <p:txBody>
              <a:bodyPr vert="horz" lIns="89533" tIns="44766" rIns="89533" bIns="44766" rtlCol="0" anchor="b">
                <a:normAutofit/>
              </a:bodyPr>
              <a:lstStyle/>
              <a:p>
                <a:pPr algn="ctr" defTabSz="521617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ru-RU" sz="1200" i="1" cap="small" dirty="0">
                    <a:solidFill>
                      <a:schemeClr val="bg1"/>
                    </a:solidFill>
                    <a:latin typeface="Bookman Old Style" panose="02050604050505020204" pitchFamily="18" charset="0"/>
                    <a:ea typeface="+mj-ea"/>
                    <a:cs typeface="Arial" panose="020B0604020202020204" pitchFamily="34" charset="0"/>
                  </a:rPr>
                  <a:t>Схема построения индивидуального образовательного маршрута одаренного ребенка </a:t>
                </a:r>
              </a:p>
            </p:txBody>
          </p:sp>
          <p:grpSp>
            <p:nvGrpSpPr>
              <p:cNvPr id="30" name="Группа 15"/>
              <p:cNvGrpSpPr/>
              <p:nvPr/>
            </p:nvGrpSpPr>
            <p:grpSpPr>
              <a:xfrm>
                <a:off x="441803" y="2389321"/>
                <a:ext cx="3563256" cy="885407"/>
                <a:chOff x="22768" y="268205"/>
                <a:chExt cx="4078810" cy="1060078"/>
              </a:xfrm>
              <a:solidFill>
                <a:srgbClr val="00B0F0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22768" y="268205"/>
                  <a:ext cx="4078810" cy="1040183"/>
                </a:xfrm>
                <a:prstGeom prst="roundRect">
                  <a:avLst>
                    <a:gd name="adj" fmla="val 10000"/>
                  </a:avLst>
                </a:prstGeom>
                <a:grpFill/>
                <a:sp3d prstMaterial="metal"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8" name="Скругленный прямоугольник 4"/>
                <p:cNvSpPr txBox="1"/>
                <p:nvPr/>
              </p:nvSpPr>
              <p:spPr>
                <a:xfrm>
                  <a:off x="158329" y="277333"/>
                  <a:ext cx="3861649" cy="1050950"/>
                </a:xfrm>
                <a:prstGeom prst="rect">
                  <a:avLst/>
                </a:prstGeom>
                <a:no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0498" tIns="44766" rIns="70498" bIns="44766" numCol="1" spcCol="1270" anchor="ctr" anchorCtr="0">
                  <a:noAutofit/>
                </a:bodyPr>
                <a:lstStyle/>
                <a:p>
                  <a:pPr indent="177201" algn="just" defTabSz="76320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b="1" dirty="0">
                      <a:latin typeface="Arial" pitchFamily="34" charset="0"/>
                      <a:cs typeface="Arial" pitchFamily="34" charset="0"/>
                    </a:rPr>
                    <a:t>ОПРЕДЕЛЕНИЕ ЦЕЛЕЙ И ЗАДАЧ, которые будут достигнуты учеником  по окончании ИОМ с учетом диагностики уровня развития  его способностей</a:t>
                  </a:r>
                </a:p>
              </p:txBody>
            </p:sp>
          </p:grpSp>
          <p:grpSp>
            <p:nvGrpSpPr>
              <p:cNvPr id="31" name="Группа 18"/>
              <p:cNvGrpSpPr/>
              <p:nvPr/>
            </p:nvGrpSpPr>
            <p:grpSpPr>
              <a:xfrm>
                <a:off x="574856" y="3365477"/>
                <a:ext cx="3672000" cy="504000"/>
                <a:chOff x="-92360" y="283729"/>
                <a:chExt cx="4078809" cy="953360"/>
              </a:xfrm>
              <a:solidFill>
                <a:srgbClr val="071A61"/>
              </a:solidFill>
              <a:scene3d>
                <a:camera prst="orthographicFront">
                  <a:rot lat="0" lon="0" rev="0"/>
                </a:camera>
                <a:lightRig rig="flood" dir="t">
                  <a:rot lat="0" lon="0" rev="3600000"/>
                </a:lightRig>
              </a:scene3d>
            </p:grpSpPr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-92360" y="283729"/>
                  <a:ext cx="4078809" cy="953360"/>
                </a:xfrm>
                <a:prstGeom prst="roundRect">
                  <a:avLst>
                    <a:gd name="adj" fmla="val 10000"/>
                  </a:avLst>
                </a:prstGeom>
                <a:grpFill/>
                <a:sp3d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Скругленный прямоугольник 4"/>
                <p:cNvSpPr txBox="1"/>
                <p:nvPr/>
              </p:nvSpPr>
              <p:spPr>
                <a:xfrm>
                  <a:off x="71600" y="330642"/>
                  <a:ext cx="3641443" cy="852149"/>
                </a:xfrm>
                <a:prstGeom prst="rect">
                  <a:avLst/>
                </a:prstGeom>
                <a:noFill/>
                <a:sp3d>
                  <a:bevelT w="114300" prst="artDeco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4766" tIns="44766" rIns="44766" bIns="44766" numCol="1" spcCol="1270" anchor="ctr" anchorCtr="0">
                  <a:noAutofit/>
                </a:bodyPr>
                <a:lstStyle/>
                <a:p>
                  <a:pPr indent="177201" defTabSz="5222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РАЗРАБОТКА  ИНДИВИДУАЛЬНОГО ПЛАНА в рамках временного интервала </a:t>
                  </a:r>
                </a:p>
              </p:txBody>
            </p:sp>
          </p:grpSp>
          <p:sp>
            <p:nvSpPr>
              <p:cNvPr id="32" name="Стрелка вниз 31"/>
              <p:cNvSpPr/>
              <p:nvPr/>
            </p:nvSpPr>
            <p:spPr>
              <a:xfrm>
                <a:off x="3697989" y="3100088"/>
                <a:ext cx="525165" cy="288000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rgbClr val="00B0F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flood" dir="t">
                  <a:rot lat="0" lon="0" rev="3000000"/>
                </a:lightRig>
              </a:scene3d>
              <a:sp3d z="300000" contourW="6350">
                <a:bevelT w="88900" h="203200"/>
                <a:bevelB w="165100" h="25400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3" name="Группа 24"/>
              <p:cNvGrpSpPr/>
              <p:nvPr/>
            </p:nvGrpSpPr>
            <p:grpSpPr>
              <a:xfrm>
                <a:off x="816653" y="3976842"/>
                <a:ext cx="3672000" cy="524986"/>
                <a:chOff x="-107541" y="-108957"/>
                <a:chExt cx="4023360" cy="1175949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43" name="Скругленный прямоугольник 42"/>
                <p:cNvSpPr/>
                <p:nvPr/>
              </p:nvSpPr>
              <p:spPr>
                <a:xfrm>
                  <a:off x="-107541" y="-108957"/>
                  <a:ext cx="4023360" cy="1128942"/>
                </a:xfrm>
                <a:prstGeom prst="roundRect">
                  <a:avLst>
                    <a:gd name="adj" fmla="val 10000"/>
                  </a:avLst>
                </a:prstGeom>
                <a:sp3d prstMaterial="metal"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Скругленный прямоугольник 4"/>
                <p:cNvSpPr txBox="1"/>
                <p:nvPr/>
              </p:nvSpPr>
              <p:spPr>
                <a:xfrm>
                  <a:off x="-22744" y="-63694"/>
                  <a:ext cx="3486466" cy="113068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4766" tIns="44766" rIns="44766" bIns="44766" numCol="1" spcCol="1270" anchor="ctr" anchorCtr="0">
                  <a:noAutofit/>
                </a:bodyPr>
                <a:lstStyle/>
                <a:p>
                  <a:pPr indent="177201" defTabSz="5222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b="1" dirty="0">
                      <a:latin typeface="Arial" pitchFamily="34" charset="0"/>
                      <a:cs typeface="Arial" pitchFamily="34" charset="0"/>
                    </a:rPr>
                    <a:t>ОПРЕДЕЛЕНИЕ СОДЕРЖАНИЯ индивидуальных программ</a:t>
                  </a:r>
                </a:p>
              </p:txBody>
            </p:sp>
          </p:grpSp>
          <p:grpSp>
            <p:nvGrpSpPr>
              <p:cNvPr id="34" name="Группа 27"/>
              <p:cNvGrpSpPr/>
              <p:nvPr/>
            </p:nvGrpSpPr>
            <p:grpSpPr>
              <a:xfrm>
                <a:off x="1058450" y="4588207"/>
                <a:ext cx="3672000" cy="432000"/>
                <a:chOff x="-57130" y="-320535"/>
                <a:chExt cx="4274820" cy="1132145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41" name="Скругленный прямоугольник 40"/>
                <p:cNvSpPr/>
                <p:nvPr/>
              </p:nvSpPr>
              <p:spPr>
                <a:xfrm>
                  <a:off x="-57130" y="-320535"/>
                  <a:ext cx="4274820" cy="1132145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p3d prstMaterial="metal"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Скругленный прямоугольник 4"/>
                <p:cNvSpPr txBox="1"/>
                <p:nvPr/>
              </p:nvSpPr>
              <p:spPr>
                <a:xfrm>
                  <a:off x="60276" y="-250033"/>
                  <a:ext cx="3547787" cy="1056315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4766" tIns="44766" rIns="44766" bIns="44766" numCol="1" spcCol="1270" anchor="ctr" anchorCtr="0">
                  <a:noAutofit/>
                </a:bodyPr>
                <a:lstStyle/>
                <a:p>
                  <a:pPr defTabSz="5222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b="1" dirty="0">
                      <a:latin typeface="Arial" pitchFamily="34" charset="0"/>
                      <a:cs typeface="Arial" pitchFamily="34" charset="0"/>
                    </a:rPr>
                    <a:t>ТЕХНОЛОГИИ  организации  обучения и развития </a:t>
                  </a:r>
                </a:p>
              </p:txBody>
            </p:sp>
          </p:grpSp>
          <p:grpSp>
            <p:nvGrpSpPr>
              <p:cNvPr id="35" name="Группа 30"/>
              <p:cNvGrpSpPr/>
              <p:nvPr/>
            </p:nvGrpSpPr>
            <p:grpSpPr>
              <a:xfrm>
                <a:off x="1300245" y="5127570"/>
                <a:ext cx="3683492" cy="445883"/>
                <a:chOff x="-13380" y="-1268351"/>
                <a:chExt cx="4288200" cy="1572597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39" name="Скругленный прямоугольник 38"/>
                <p:cNvSpPr/>
                <p:nvPr/>
              </p:nvSpPr>
              <p:spPr>
                <a:xfrm>
                  <a:off x="-3" y="-1268351"/>
                  <a:ext cx="4274823" cy="1488629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2">
                    <a:lumMod val="75000"/>
                  </a:schemeClr>
                </a:solidFill>
                <a:sp3d prstMaterial="metal">
                  <a:bevelT w="88900" h="203200"/>
                  <a:bevelB w="165100" h="2540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2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Скругленный прямоугольник 4"/>
                <p:cNvSpPr txBox="1"/>
                <p:nvPr/>
              </p:nvSpPr>
              <p:spPr>
                <a:xfrm>
                  <a:off x="-13380" y="-1259668"/>
                  <a:ext cx="3642731" cy="1563914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44766" rIns="0" bIns="44766" numCol="1" spcCol="1270" anchor="ctr" anchorCtr="0">
                  <a:noAutofit/>
                </a:bodyPr>
                <a:lstStyle/>
                <a:p>
                  <a:pPr indent="178755" algn="ctr" defTabSz="5222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200" b="1" dirty="0">
                      <a:latin typeface="Arial" pitchFamily="34" charset="0"/>
                      <a:cs typeface="Arial" pitchFamily="34" charset="0"/>
                    </a:rPr>
                    <a:t>ОЦЕНКА ДОСТИЖЕНИЙ УЧЕНИКА  на различных этапах освоения маршрута</a:t>
                  </a:r>
                </a:p>
              </p:txBody>
            </p:sp>
          </p:grpSp>
          <p:sp>
            <p:nvSpPr>
              <p:cNvPr id="36" name="Стрелка вниз 35"/>
              <p:cNvSpPr/>
              <p:nvPr/>
            </p:nvSpPr>
            <p:spPr>
              <a:xfrm>
                <a:off x="3933775" y="3730979"/>
                <a:ext cx="525600" cy="288000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5">
                  <a:lumMod val="75000"/>
                </a:schemeClr>
              </a:solidFill>
              <a:ln w="3175">
                <a:noFill/>
              </a:ln>
              <a:scene3d>
                <a:camera prst="orthographicFront">
                  <a:rot lat="0" lon="0" rev="0"/>
                </a:camera>
                <a:lightRig rig="flood" dir="t">
                  <a:rot lat="0" lon="0" rev="3000000"/>
                </a:lightRig>
              </a:scene3d>
              <a:sp3d z="300000" contourW="6350">
                <a:bevelT w="88900" h="203200"/>
                <a:bevelB w="165100" h="25400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Стрелка вниз 36"/>
              <p:cNvSpPr/>
              <p:nvPr/>
            </p:nvSpPr>
            <p:spPr>
              <a:xfrm>
                <a:off x="4153705" y="4367443"/>
                <a:ext cx="525600" cy="288000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flood" dir="t">
                  <a:rot lat="0" lon="0" rev="3000000"/>
                </a:lightRig>
              </a:scene3d>
              <a:sp3d z="300000" contourW="6350">
                <a:bevelT w="88900" h="203200"/>
                <a:bevelB w="165100" h="25400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Стрелка вниз 37"/>
              <p:cNvSpPr/>
              <p:nvPr/>
            </p:nvSpPr>
            <p:spPr>
              <a:xfrm>
                <a:off x="4447633" y="4868921"/>
                <a:ext cx="525600" cy="288000"/>
              </a:xfrm>
              <a:prstGeom prst="downArrow">
                <a:avLst>
                  <a:gd name="adj1" fmla="val 55000"/>
                  <a:gd name="adj2" fmla="val 45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flood" dir="t">
                  <a:rot lat="0" lon="0" rev="3000000"/>
                </a:lightRig>
              </a:scene3d>
              <a:sp3d z="300000" contourW="6350">
                <a:bevelT w="88900" h="203200"/>
                <a:bevelB w="165100" h="25400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8" name="TextBox 27"/>
            <p:cNvSpPr txBox="1"/>
            <p:nvPr/>
          </p:nvSpPr>
          <p:spPr>
            <a:xfrm>
              <a:off x="2858460" y="4898549"/>
              <a:ext cx="4289701" cy="176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75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r>
                <a:rPr lang="ru-RU" sz="11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Формулирование первичного вопроса и на его основе темы пред-полагаемого мини-исследования (творческой работы, проекта и т.п.)</a:t>
              </a:r>
            </a:p>
            <a:p>
              <a:r>
                <a:rPr lang="ru-RU" sz="1175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Составление карты поиска: где можно найти ответ на вопрос? Цель этой работы – овладеть культурными средствами самообразования.</a:t>
              </a:r>
            </a:p>
            <a:p>
              <a:r>
                <a:rPr lang="ru-RU" sz="1175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Выбор базового образовательного модуля (каким способом я буду добывать информацию? Ее обрабатывать? Предъявлять?)</a:t>
              </a:r>
            </a:p>
            <a:p>
              <a:r>
                <a:rPr lang="ru-RU" sz="1175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-а) Научный или знаковый – «академический»: заметка в газете, статья, реферат, доклад, учебное исследование.</a:t>
              </a:r>
            </a:p>
            <a:p>
              <a:r>
                <a:rPr lang="ru-RU" sz="1175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-б) Коммуникативный – посредством специально организованного общения: интервью, анкетирование, устный вопрос, участие в НПК.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2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1238</Words>
  <Application>Microsoft Office PowerPoint</Application>
  <PresentationFormat>Произвольный</PresentationFormat>
  <Paragraphs>130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 </vt:lpstr>
      <vt:lpstr>Формы работы с одаренными детьми в процессе реализации проекта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PackardBell</dc:creator>
  <cp:lastModifiedBy>Admin</cp:lastModifiedBy>
  <cp:revision>20</cp:revision>
  <cp:lastPrinted>2018-04-22T15:12:34Z</cp:lastPrinted>
  <dcterms:created xsi:type="dcterms:W3CDTF">2018-04-22T11:03:20Z</dcterms:created>
  <dcterms:modified xsi:type="dcterms:W3CDTF">2018-04-23T13:44:36Z</dcterms:modified>
</cp:coreProperties>
</file>