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376" r:id="rId1"/>
    <p:sldMasterId id="2147484388" r:id="rId2"/>
  </p:sldMasterIdLst>
  <p:notesMasterIdLst>
    <p:notesMasterId r:id="rId22"/>
  </p:notesMasterIdLst>
  <p:handoutMasterIdLst>
    <p:handoutMasterId r:id="rId23"/>
  </p:handoutMasterIdLst>
  <p:sldIdLst>
    <p:sldId id="257" r:id="rId3"/>
    <p:sldId id="616" r:id="rId4"/>
    <p:sldId id="617" r:id="rId5"/>
    <p:sldId id="615" r:id="rId6"/>
    <p:sldId id="610" r:id="rId7"/>
    <p:sldId id="621" r:id="rId8"/>
    <p:sldId id="618" r:id="rId9"/>
    <p:sldId id="611" r:id="rId10"/>
    <p:sldId id="627" r:id="rId11"/>
    <p:sldId id="619" r:id="rId12"/>
    <p:sldId id="620" r:id="rId13"/>
    <p:sldId id="622" r:id="rId14"/>
    <p:sldId id="612" r:id="rId15"/>
    <p:sldId id="614" r:id="rId16"/>
    <p:sldId id="624" r:id="rId17"/>
    <p:sldId id="625" r:id="rId18"/>
    <p:sldId id="623" r:id="rId19"/>
    <p:sldId id="613" r:id="rId20"/>
    <p:sldId id="626" r:id="rId21"/>
  </p:sldIdLst>
  <p:sldSz cx="9144000" cy="6858000" type="screen4x3"/>
  <p:notesSz cx="6761163" cy="9942513"/>
  <p:defaultTextStyle>
    <a:defPPr>
      <a:defRPr lang="ru-RU"/>
    </a:defPPr>
    <a:lvl1pPr algn="ctr" rtl="0" fontAlgn="base">
      <a:spcBef>
        <a:spcPct val="0"/>
      </a:spcBef>
      <a:spcAft>
        <a:spcPct val="0"/>
      </a:spcAft>
      <a:defRPr sz="2000" kern="1200">
        <a:solidFill>
          <a:schemeClr val="tx2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000" kern="1200">
        <a:solidFill>
          <a:schemeClr val="tx2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000" kern="1200">
        <a:solidFill>
          <a:schemeClr val="tx2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000" kern="1200">
        <a:solidFill>
          <a:schemeClr val="tx2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000" kern="1200">
        <a:solidFill>
          <a:schemeClr val="tx2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2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2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2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2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30">
          <p15:clr>
            <a:srgbClr val="A4A3A4"/>
          </p15:clr>
        </p15:guide>
        <p15:guide id="2" pos="213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CC"/>
    <a:srgbClr val="006666"/>
    <a:srgbClr val="913751"/>
    <a:srgbClr val="143132"/>
    <a:srgbClr val="7D1114"/>
    <a:srgbClr val="E6CDFF"/>
    <a:srgbClr val="E5EEFB"/>
    <a:srgbClr val="ADC9F1"/>
    <a:srgbClr val="D0FBFC"/>
    <a:srgbClr val="0099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34587" autoAdjust="0"/>
    <p:restoredTop sz="94086" autoAdjust="0"/>
  </p:normalViewPr>
  <p:slideViewPr>
    <p:cSldViewPr>
      <p:cViewPr varScale="1">
        <p:scale>
          <a:sx n="69" d="100"/>
          <a:sy n="69" d="100"/>
        </p:scale>
        <p:origin x="-77" y="-17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932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notesViewPr>
    <p:cSldViewPr>
      <p:cViewPr varScale="1">
        <p:scale>
          <a:sx n="53" d="100"/>
          <a:sy n="53" d="100"/>
        </p:scale>
        <p:origin x="-1890" y="-90"/>
      </p:cViewPr>
      <p:guideLst>
        <p:guide orient="horz" pos="3130"/>
        <p:guide pos="213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30525" cy="4953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522" tIns="45761" rIns="91522" bIns="45761" numCol="1" anchor="t" anchorCtr="0" compatLnSpc="1">
            <a:prstTxWarp prst="textNoShape">
              <a:avLst/>
            </a:prstTxWarp>
          </a:bodyPr>
          <a:lstStyle>
            <a:lvl1pPr algn="l" defTabSz="915988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341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30638" y="0"/>
            <a:ext cx="2930525" cy="4953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522" tIns="45761" rIns="91522" bIns="45761" numCol="1" anchor="t" anchorCtr="0" compatLnSpc="1">
            <a:prstTxWarp prst="textNoShape">
              <a:avLst/>
            </a:prstTxWarp>
          </a:bodyPr>
          <a:lstStyle>
            <a:lvl1pPr algn="r" defTabSz="915988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341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7213"/>
            <a:ext cx="2930525" cy="4953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522" tIns="45761" rIns="91522" bIns="45761" numCol="1" anchor="b" anchorCtr="0" compatLnSpc="1">
            <a:prstTxWarp prst="textNoShape">
              <a:avLst/>
            </a:prstTxWarp>
          </a:bodyPr>
          <a:lstStyle>
            <a:lvl1pPr algn="l" defTabSz="915988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341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30638" y="9447213"/>
            <a:ext cx="2930525" cy="4953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522" tIns="45761" rIns="91522" bIns="45761" numCol="1" anchor="b" anchorCtr="0" compatLnSpc="1">
            <a:prstTxWarp prst="textNoShape">
              <a:avLst/>
            </a:prstTxWarp>
          </a:bodyPr>
          <a:lstStyle>
            <a:lvl1pPr algn="r" defTabSz="915988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0795D28E-06DA-4173-A2E8-11E28DAF200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8690278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2050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30525" cy="4968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68963" name="Rectangle 2051"/>
          <p:cNvSpPr>
            <a:spLocks noGrp="1" noChangeArrowheads="1"/>
          </p:cNvSpPr>
          <p:nvPr>
            <p:ph type="dt" idx="1"/>
          </p:nvPr>
        </p:nvSpPr>
        <p:spPr bwMode="auto">
          <a:xfrm>
            <a:off x="3829050" y="0"/>
            <a:ext cx="2930525" cy="4968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20484" name="Rectangle 205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95350" y="744538"/>
            <a:ext cx="4972050" cy="37290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8965" name="Rectangle 205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6275" y="4721225"/>
            <a:ext cx="5408613" cy="44767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noProof="0"/>
              <a:t>Образец текста</a:t>
            </a:r>
          </a:p>
          <a:p>
            <a:pPr lvl="1"/>
            <a:r>
              <a:rPr lang="ru-RU" altLang="ru-RU" noProof="0"/>
              <a:t>Второй уровень</a:t>
            </a:r>
          </a:p>
          <a:p>
            <a:pPr lvl="2"/>
            <a:r>
              <a:rPr lang="ru-RU" altLang="ru-RU" noProof="0"/>
              <a:t>Третий уровень</a:t>
            </a:r>
          </a:p>
          <a:p>
            <a:pPr lvl="3"/>
            <a:r>
              <a:rPr lang="ru-RU" altLang="ru-RU" noProof="0"/>
              <a:t>Четвертый уровень</a:t>
            </a:r>
          </a:p>
          <a:p>
            <a:pPr lvl="4"/>
            <a:r>
              <a:rPr lang="ru-RU" altLang="ru-RU" noProof="0"/>
              <a:t>Пятый уровень</a:t>
            </a:r>
          </a:p>
        </p:txBody>
      </p:sp>
      <p:sp>
        <p:nvSpPr>
          <p:cNvPr id="168966" name="Rectangle 2054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4038"/>
            <a:ext cx="2930525" cy="49688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68967" name="Rectangle 2055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29050" y="9444038"/>
            <a:ext cx="2930525" cy="49688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FEDFFD96-1DB2-4253-A159-18AB5DE6091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30289944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EDFFD96-1DB2-4253-A159-18AB5DE60913}" type="slidenum">
              <a:rPr lang="ru-RU" altLang="ru-RU" smtClean="0"/>
              <a:pPr>
                <a:defRPr/>
              </a:pPr>
              <a:t>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4072952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Включить аудио файл!!!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EDFFD96-1DB2-4253-A159-18AB5DE60913}" type="slidenum">
              <a:rPr lang="ru-RU" altLang="ru-RU" smtClean="0"/>
              <a:pPr>
                <a:defRPr/>
              </a:pPr>
              <a:t>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0502526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Включить аудио файл!!!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EDFFD96-1DB2-4253-A159-18AB5DE60913}" type="slidenum">
              <a:rPr lang="ru-RU" altLang="ru-RU" smtClean="0"/>
              <a:pPr>
                <a:defRPr/>
              </a:pPr>
              <a:t>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5548328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Включить аудио файл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EDFFD96-1DB2-4253-A159-18AB5DE60913}" type="slidenum">
              <a:rPr lang="ru-RU" altLang="ru-RU" smtClean="0"/>
              <a:pPr>
                <a:defRPr/>
              </a:pPr>
              <a:t>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973933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EDFFD96-1DB2-4253-A159-18AB5DE60913}" type="slidenum">
              <a:rPr lang="ru-RU" altLang="ru-RU" smtClean="0"/>
              <a:pPr>
                <a:defRPr/>
              </a:pPr>
              <a:t>10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2028172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Включить аудио файл!!!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EDFFD96-1DB2-4253-A159-18AB5DE60913}" type="slidenum">
              <a:rPr lang="ru-RU" altLang="ru-RU" smtClean="0"/>
              <a:pPr>
                <a:defRPr/>
              </a:pPr>
              <a:t>14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9944698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Включить аудио файл!!!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EDFFD96-1DB2-4253-A159-18AB5DE60913}" type="slidenum">
              <a:rPr lang="ru-RU" altLang="ru-RU" smtClean="0"/>
              <a:pPr>
                <a:defRPr/>
              </a:pPr>
              <a:t>17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0103647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EDFFD96-1DB2-4253-A159-18AB5DE60913}" type="slidenum">
              <a:rPr lang="ru-RU" altLang="ru-RU" smtClean="0"/>
              <a:pPr>
                <a:defRPr/>
              </a:pPr>
              <a:t>19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4498583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3.jpeg"/><Relationship Id="rId4" Type="http://schemas.openxmlformats.org/officeDocument/2006/relationships/oleObject" Target="../embeddings/oleObject2.bin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jpe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prava_ru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08850" y="6453188"/>
            <a:ext cx="16129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Object 14"/>
          <p:cNvGraphicFramePr>
            <a:graphicFrameLocks noChangeAspect="1"/>
          </p:cNvGraphicFramePr>
          <p:nvPr/>
        </p:nvGraphicFramePr>
        <p:xfrm>
          <a:off x="166688" y="188913"/>
          <a:ext cx="762000" cy="1104900"/>
        </p:xfrm>
        <a:graphic>
          <a:graphicData uri="http://schemas.openxmlformats.org/presentationml/2006/ole">
            <p:oleObj spid="_x0000_s36892" name="Точечный рисунок" r:id="rId4" imgW="762106" imgH="1104762" progId="PBrush">
              <p:embed/>
            </p:oleObj>
          </a:graphicData>
        </a:graphic>
      </p:graphicFrame>
      <p:pic>
        <p:nvPicPr>
          <p:cNvPr id="6" name="Picture 9" descr="prava_ru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08850" y="6453188"/>
            <a:ext cx="16129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3" descr="111_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2988" y="188913"/>
            <a:ext cx="8029575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Object 1031"/>
          <p:cNvGraphicFramePr>
            <a:graphicFrameLocks noChangeAspect="1"/>
          </p:cNvGraphicFramePr>
          <p:nvPr/>
        </p:nvGraphicFramePr>
        <p:xfrm>
          <a:off x="166688" y="188913"/>
          <a:ext cx="762000" cy="1104900"/>
        </p:xfrm>
        <a:graphic>
          <a:graphicData uri="http://schemas.openxmlformats.org/presentationml/2006/ole">
            <p:oleObj spid="_x0000_s36893" name="Точечный рисунок" r:id="rId6" imgW="762106" imgH="1104762" progId="PBrush">
              <p:embed/>
            </p:oleObj>
          </a:graphicData>
        </a:graphic>
      </p:graphicFrame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EF410D-1DEA-4971-98F3-F6458B0A0120}" type="datetime1">
              <a:rPr lang="ru-RU" altLang="ru-RU" smtClean="0"/>
              <a:pPr>
                <a:defRPr/>
              </a:pPr>
              <a:t>15.01.2018</a:t>
            </a:fld>
            <a:endParaRPr lang="ru-RU" altLang="ru-RU"/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 alt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A3EFCC-583A-4653-AF60-1F78E8F546EF}" type="datetime1">
              <a:rPr lang="ru-RU" altLang="ru-RU" smtClean="0"/>
              <a:pPr>
                <a:defRPr/>
              </a:pPr>
              <a:t>15.01.2018</a:t>
            </a:fld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67488" y="1412875"/>
            <a:ext cx="2057400" cy="47132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95288" y="1412875"/>
            <a:ext cx="6019800" cy="47132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ED7A29-95BF-4D0B-937F-7F225BECFC6A}" type="datetime1">
              <a:rPr lang="ru-RU" altLang="ru-RU" smtClean="0"/>
              <a:pPr>
                <a:defRPr/>
              </a:pPr>
              <a:t>15.01.2018</a:t>
            </a:fld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logo_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388" y="188913"/>
            <a:ext cx="990600" cy="123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9" descr="prava_ru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08850" y="6453188"/>
            <a:ext cx="16129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3" descr="111_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2988" y="188913"/>
            <a:ext cx="8029575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altLang="ru-RU" noProof="0"/>
              <a:t>Образец заголовка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ru-RU" altLang="ru-RU" noProof="0"/>
              <a:t>Образец подзаголовка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EF410D-1DEA-4971-98F3-F6458B0A0120}" type="datetime1">
              <a:rPr lang="ru-RU" altLang="ru-RU" smtClean="0"/>
              <a:pPr>
                <a:defRPr/>
              </a:pPr>
              <a:t>15.01.2018</a:t>
            </a:fld>
            <a:endParaRPr lang="ru-RU" alt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B4E04B-F669-4C52-A910-8B2EE930ADF7}" type="datetime1">
              <a:rPr lang="ru-RU" altLang="ru-RU" smtClean="0"/>
              <a:pPr>
                <a:defRPr/>
              </a:pPr>
              <a:t>15.01.2018</a:t>
            </a:fld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EF6597-1C8C-4F20-844D-863A0580FC64}" type="datetime1">
              <a:rPr lang="ru-RU" altLang="ru-RU" smtClean="0"/>
              <a:pPr>
                <a:defRPr/>
              </a:pPr>
              <a:t>15.01.2018</a:t>
            </a:fld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2852738"/>
            <a:ext cx="3924300" cy="32734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33900" y="2852738"/>
            <a:ext cx="3925888" cy="32734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34570C-B25A-4549-80C3-A700D3FD7829}" type="datetime1">
              <a:rPr lang="ru-RU" altLang="ru-RU" smtClean="0"/>
              <a:pPr>
                <a:defRPr/>
              </a:pPr>
              <a:t>15.01.2018</a:t>
            </a:fld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B70E2E-5C75-4476-B2A6-D302CCA1308B}" type="datetime1">
              <a:rPr lang="ru-RU" altLang="ru-RU" smtClean="0"/>
              <a:pPr>
                <a:defRPr/>
              </a:pPr>
              <a:t>15.01.2018</a:t>
            </a:fld>
            <a:endParaRPr lang="ru-RU" alt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E132B9-89E1-4AF6-8C84-9086684FA548}" type="datetime1">
              <a:rPr lang="ru-RU" altLang="ru-RU" smtClean="0"/>
              <a:pPr>
                <a:defRPr/>
              </a:pPr>
              <a:t>15.01.2018</a:t>
            </a:fld>
            <a:endParaRPr lang="ru-RU" alt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3CDDDE-3158-4298-A2C1-781BA6E74C33}" type="datetime1">
              <a:rPr lang="ru-RU" altLang="ru-RU" smtClean="0"/>
              <a:pPr>
                <a:defRPr/>
              </a:pPr>
              <a:t>15.01.2018</a:t>
            </a:fld>
            <a:endParaRPr lang="ru-RU" alt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F952AA-376D-4090-9794-85D9391AA3F1}" type="datetime1">
              <a:rPr lang="ru-RU" altLang="ru-RU" smtClean="0"/>
              <a:pPr>
                <a:defRPr/>
              </a:pPr>
              <a:t>15.01.2018</a:t>
            </a:fld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B4E04B-F669-4C52-A910-8B2EE930ADF7}" type="datetime1">
              <a:rPr lang="ru-RU" altLang="ru-RU" smtClean="0"/>
              <a:pPr>
                <a:defRPr/>
              </a:pPr>
              <a:t>15.01.2018</a:t>
            </a:fld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4B4CFA-4FFA-4798-AED4-DA86237CA004}" type="datetime1">
              <a:rPr lang="ru-RU" altLang="ru-RU" smtClean="0"/>
              <a:pPr>
                <a:defRPr/>
              </a:pPr>
              <a:t>15.01.2018</a:t>
            </a:fld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A3EFCC-583A-4653-AF60-1F78E8F546EF}" type="datetime1">
              <a:rPr lang="ru-RU" altLang="ru-RU" smtClean="0"/>
              <a:pPr>
                <a:defRPr/>
              </a:pPr>
              <a:t>15.01.2018</a:t>
            </a:fld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67488" y="1412875"/>
            <a:ext cx="2057400" cy="47132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95288" y="1412875"/>
            <a:ext cx="6019800" cy="47132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ED7A29-95BF-4D0B-937F-7F225BECFC6A}" type="datetime1">
              <a:rPr lang="ru-RU" altLang="ru-RU" smtClean="0"/>
              <a:pPr>
                <a:defRPr/>
              </a:pPr>
              <a:t>15.01.2018</a:t>
            </a:fld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288" y="1412875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2852738"/>
            <a:ext cx="8002588" cy="3273425"/>
          </a:xfrm>
        </p:spPr>
        <p:txBody>
          <a:bodyPr/>
          <a:lstStyle/>
          <a:p>
            <a:pPr lvl="0"/>
            <a:r>
              <a:rPr lang="ru-RU" noProof="0"/>
              <a:t>Вставка таблицы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667EF4-9722-4CC0-98F7-43309CAFE152}" type="datetime1">
              <a:rPr lang="ru-RU" altLang="ru-RU" smtClean="0"/>
              <a:pPr>
                <a:defRPr/>
              </a:pPr>
              <a:t>15.01.2018</a:t>
            </a:fld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EF6597-1C8C-4F20-844D-863A0580FC64}" type="datetime1">
              <a:rPr lang="ru-RU" altLang="ru-RU" smtClean="0"/>
              <a:pPr>
                <a:defRPr/>
              </a:pPr>
              <a:t>15.01.2018</a:t>
            </a:fld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1" y="2852739"/>
            <a:ext cx="3924300" cy="32734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33900" y="2852739"/>
            <a:ext cx="3925888" cy="32734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34570C-B25A-4549-80C3-A700D3FD7829}" type="datetime1">
              <a:rPr lang="ru-RU" altLang="ru-RU" smtClean="0"/>
              <a:pPr>
                <a:defRPr/>
              </a:pPr>
              <a:t>15.01.2018</a:t>
            </a:fld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B70E2E-5C75-4476-B2A6-D302CCA1308B}" type="datetime1">
              <a:rPr lang="ru-RU" altLang="ru-RU" smtClean="0"/>
              <a:pPr>
                <a:defRPr/>
              </a:pPr>
              <a:t>15.01.2018</a:t>
            </a:fld>
            <a:endParaRPr lang="ru-RU" alt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E132B9-89E1-4AF6-8C84-9086684FA548}" type="datetime1">
              <a:rPr lang="ru-RU" altLang="ru-RU" smtClean="0"/>
              <a:pPr>
                <a:defRPr/>
              </a:pPr>
              <a:t>15.01.2018</a:t>
            </a:fld>
            <a:endParaRPr lang="ru-RU" alt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3CDDDE-3158-4298-A2C1-781BA6E74C33}" type="datetime1">
              <a:rPr lang="ru-RU" altLang="ru-RU" smtClean="0"/>
              <a:pPr>
                <a:defRPr/>
              </a:pPr>
              <a:t>15.01.2018</a:t>
            </a:fld>
            <a:endParaRPr lang="ru-RU" alt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F952AA-376D-4090-9794-85D9391AA3F1}" type="datetime1">
              <a:rPr lang="ru-RU" altLang="ru-RU" smtClean="0"/>
              <a:pPr>
                <a:defRPr/>
              </a:pPr>
              <a:t>15.01.2018</a:t>
            </a:fld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4B4CFA-4FFA-4798-AED4-DA86237CA004}" type="datetime1">
              <a:rPr lang="ru-RU" altLang="ru-RU" smtClean="0"/>
              <a:pPr>
                <a:defRPr/>
              </a:pPr>
              <a:t>15.01.2018</a:t>
            </a:fld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</p:spTree>
  </p:cSld>
  <p:clrMapOvr>
    <a:masterClrMapping/>
  </p:clrMapOvr>
  <p:transition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vmlDrawing" Target="../drawings/vmlDrawing1.v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oleObject" Target="../embeddings/oleObject1.bin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4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16000">
              <a:schemeClr val="accent1">
                <a:lumMod val="35000"/>
              </a:schemeClr>
            </a:gs>
            <a:gs pos="34172">
              <a:srgbClr val="E0EBEC"/>
            </a:gs>
            <a:gs pos="90000">
              <a:srgbClr val="D8E6E8"/>
            </a:gs>
            <a:gs pos="22000">
              <a:schemeClr val="accent1">
                <a:shade val="67500"/>
                <a:satMod val="115000"/>
                <a:alpha val="67000"/>
              </a:schemeClr>
            </a:gs>
            <a:gs pos="78000">
              <a:srgbClr val="EEF5F6">
                <a:alpha val="78000"/>
              </a:srgbClr>
            </a:gs>
            <a:gs pos="53328">
              <a:srgbClr val="F9FBFC"/>
            </a:gs>
            <a:gs pos="46000">
              <a:srgbClr val="F3FAFB">
                <a:lumMod val="18000"/>
                <a:lumOff val="82000"/>
                <a:alpha val="0"/>
              </a:srgb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1412875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852738"/>
            <a:ext cx="8002588" cy="327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>
              <a:defRPr/>
            </a:pPr>
            <a:fld id="{79667EF4-9722-4CC0-98F7-43309CAFE152}" type="datetime1">
              <a:rPr lang="ru-RU" altLang="ru-RU" smtClean="0"/>
              <a:pPr>
                <a:defRPr/>
              </a:pPr>
              <a:t>15.01.2018</a:t>
            </a:fld>
            <a:endParaRPr lang="ru-RU" alt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>
                <a:latin typeface="Arial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pic>
        <p:nvPicPr>
          <p:cNvPr id="1030" name="Picture 8" descr="prava_rus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308850" y="6453188"/>
            <a:ext cx="16129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31" name="Object 14"/>
          <p:cNvGraphicFramePr>
            <a:graphicFrameLocks noChangeAspect="1"/>
          </p:cNvGraphicFramePr>
          <p:nvPr/>
        </p:nvGraphicFramePr>
        <p:xfrm>
          <a:off x="166688" y="188913"/>
          <a:ext cx="762000" cy="1104900"/>
        </p:xfrm>
        <a:graphic>
          <a:graphicData uri="http://schemas.openxmlformats.org/presentationml/2006/ole">
            <p:oleObj spid="_x0000_s35855" name="Точечный рисунок" r:id="rId15" imgW="762106" imgH="1104762" progId="PBrush">
              <p:embed/>
            </p:oleObj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4377" r:id="rId1"/>
    <p:sldLayoutId id="2147484378" r:id="rId2"/>
    <p:sldLayoutId id="2147484379" r:id="rId3"/>
    <p:sldLayoutId id="2147484380" r:id="rId4"/>
    <p:sldLayoutId id="2147484381" r:id="rId5"/>
    <p:sldLayoutId id="2147484382" r:id="rId6"/>
    <p:sldLayoutId id="2147484383" r:id="rId7"/>
    <p:sldLayoutId id="2147484384" r:id="rId8"/>
    <p:sldLayoutId id="2147484385" r:id="rId9"/>
    <p:sldLayoutId id="2147484386" r:id="rId10"/>
    <p:sldLayoutId id="2147484387" r:id="rId11"/>
  </p:sldLayoutIdLst>
  <p:transition>
    <p:randomBar dir="vert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6000">
              <a:schemeClr val="accent1">
                <a:lumMod val="35000"/>
              </a:schemeClr>
            </a:gs>
            <a:gs pos="34172">
              <a:srgbClr val="E0EBEC"/>
            </a:gs>
            <a:gs pos="90000">
              <a:srgbClr val="D8E6E8"/>
            </a:gs>
            <a:gs pos="22000">
              <a:schemeClr val="accent1">
                <a:shade val="67500"/>
                <a:satMod val="115000"/>
                <a:alpha val="67000"/>
              </a:schemeClr>
            </a:gs>
            <a:gs pos="78000">
              <a:srgbClr val="EEF5F6">
                <a:alpha val="78000"/>
              </a:srgbClr>
            </a:gs>
            <a:gs pos="53328">
              <a:srgbClr val="F9FBFC"/>
            </a:gs>
            <a:gs pos="46000">
              <a:srgbClr val="F3FAFB">
                <a:lumMod val="18000"/>
                <a:lumOff val="82000"/>
                <a:alpha val="0"/>
              </a:srgb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1412875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852738"/>
            <a:ext cx="8002588" cy="327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79667EF4-9722-4CC0-98F7-43309CAFE152}" type="datetime1">
              <a:rPr lang="ru-RU" altLang="ru-RU" smtClean="0"/>
              <a:pPr>
                <a:defRPr/>
              </a:pPr>
              <a:t>15.01.2018</a:t>
            </a:fld>
            <a:endParaRPr lang="ru-RU" alt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 altLang="ru-RU"/>
          </a:p>
        </p:txBody>
      </p:sp>
      <p:pic>
        <p:nvPicPr>
          <p:cNvPr id="1030" name="Picture 7" descr="logo_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188913"/>
            <a:ext cx="990600" cy="123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8" descr="prava_rus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308850" y="6453188"/>
            <a:ext cx="16129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9" descr="logo_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52388" y="188913"/>
            <a:ext cx="990600" cy="123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389" r:id="rId1"/>
    <p:sldLayoutId id="2147484390" r:id="rId2"/>
    <p:sldLayoutId id="2147484391" r:id="rId3"/>
    <p:sldLayoutId id="2147484392" r:id="rId4"/>
    <p:sldLayoutId id="2147484393" r:id="rId5"/>
    <p:sldLayoutId id="2147484394" r:id="rId6"/>
    <p:sldLayoutId id="2147484395" r:id="rId7"/>
    <p:sldLayoutId id="2147484396" r:id="rId8"/>
    <p:sldLayoutId id="2147484397" r:id="rId9"/>
    <p:sldLayoutId id="2147484398" r:id="rId10"/>
    <p:sldLayoutId id="2147484399" r:id="rId11"/>
    <p:sldLayoutId id="2147484400" r:id="rId12"/>
  </p:sldLayoutIdLst>
  <p:transition>
    <p:randomBar dir="vert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6"/>
          <p:cNvSpPr>
            <a:spLocks noChangeArrowheads="1"/>
          </p:cNvSpPr>
          <p:nvPr/>
        </p:nvSpPr>
        <p:spPr bwMode="auto">
          <a:xfrm>
            <a:off x="1547813" y="115888"/>
            <a:ext cx="59769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chemeClr val="accent1"/>
                </a:solidFill>
                <a:latin typeface="Tahoma" pitchFamily="34" charset="0"/>
              </a:rPr>
              <a:t>Федеральная служба по надзору в сфере образования и науки РФ </a:t>
            </a:r>
            <a:br>
              <a:rPr lang="ru-RU" altLang="ru-RU" sz="1200" b="1">
                <a:solidFill>
                  <a:schemeClr val="accent1"/>
                </a:solidFill>
                <a:latin typeface="Tahoma" pitchFamily="34" charset="0"/>
              </a:rPr>
            </a:br>
            <a:endParaRPr lang="ru-RU" altLang="ru-RU" sz="1200" b="1">
              <a:solidFill>
                <a:schemeClr val="accent1"/>
              </a:solidFill>
              <a:latin typeface="Tahoma" pitchFamily="34" charset="0"/>
            </a:endParaRPr>
          </a:p>
        </p:txBody>
      </p:sp>
      <p:pic>
        <p:nvPicPr>
          <p:cNvPr id="3076" name="Рисунок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27988" y="-26988"/>
            <a:ext cx="1116012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0" y="1258888"/>
            <a:ext cx="93249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ru-RU" sz="1800" b="1" i="1" dirty="0">
                <a:solidFill>
                  <a:schemeClr val="accent1">
                    <a:lumMod val="25000"/>
                  </a:schemeClr>
                </a:solidFill>
              </a:rPr>
              <a:t>          </a:t>
            </a:r>
            <a:endParaRPr lang="ru-RU" sz="1800" b="1" i="1" dirty="0">
              <a:solidFill>
                <a:schemeClr val="accent1">
                  <a:lumMod val="2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-180528" y="1484784"/>
            <a:ext cx="9324528" cy="665888"/>
          </a:xfrm>
          <a:prstGeom prst="rect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  <a:outerShdw blurRad="317500" dist="50800" dir="5400000" algn="ctr" rotWithShape="0">
              <a:schemeClr val="bg1">
                <a:alpha val="95000"/>
              </a:scheme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  <a:spcAft>
                <a:spcPts val="1200"/>
              </a:spcAft>
              <a:defRPr/>
            </a:pPr>
            <a:endParaRPr lang="ru-RU" sz="3200" b="1" i="1" dirty="0">
              <a:solidFill>
                <a:schemeClr val="accent1">
                  <a:lumMod val="2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cs typeface="Arial" pitchFamily="34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3635375" y="3860800"/>
            <a:ext cx="532923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Малышева Татьяна Николаевна</a:t>
            </a: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, кандидат филологических наук, заместитель руководителя ФКР по разработке КИМ для проведения ГИА по образовательным программам основного общего и среднего общего образования по русскому языку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547813" y="115888"/>
            <a:ext cx="59769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200" b="1">
                <a:solidFill>
                  <a:schemeClr val="accent1"/>
                </a:solidFill>
                <a:latin typeface="Tahoma" pitchFamily="34" charset="0"/>
              </a:rPr>
              <a:t>Федеральная служба по надзору в сфере образования и науки РФ </a:t>
            </a:r>
            <a:br>
              <a:rPr lang="ru-RU" altLang="ru-RU" sz="1200" b="1">
                <a:solidFill>
                  <a:schemeClr val="accent1"/>
                </a:solidFill>
                <a:latin typeface="Tahoma" pitchFamily="34" charset="0"/>
              </a:rPr>
            </a:br>
            <a:endParaRPr lang="ru-RU" altLang="ru-RU" sz="1200" b="1">
              <a:solidFill>
                <a:schemeClr val="accent1"/>
              </a:solidFill>
              <a:latin typeface="Tahoma" pitchFamily="34" charset="0"/>
            </a:endParaRPr>
          </a:p>
        </p:txBody>
      </p:sp>
      <p:pic>
        <p:nvPicPr>
          <p:cNvPr id="10" name="Рисунок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27988" y="-26988"/>
            <a:ext cx="1116012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4"/>
          <p:cNvSpPr txBox="1">
            <a:spLocks noChangeArrowheads="1"/>
          </p:cNvSpPr>
          <p:nvPr/>
        </p:nvSpPr>
        <p:spPr bwMode="auto">
          <a:xfrm>
            <a:off x="323850" y="2349500"/>
            <a:ext cx="8642350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115000"/>
              </a:lnSpc>
            </a:pPr>
            <a:endParaRPr lang="ru-RU" sz="1600"/>
          </a:p>
        </p:txBody>
      </p:sp>
      <p:sp>
        <p:nvSpPr>
          <p:cNvPr id="12" name="Прямоугольник 6"/>
          <p:cNvSpPr>
            <a:spLocks noChangeArrowheads="1"/>
          </p:cNvSpPr>
          <p:nvPr/>
        </p:nvSpPr>
        <p:spPr bwMode="auto">
          <a:xfrm>
            <a:off x="3999966" y="6237288"/>
            <a:ext cx="1555233" cy="340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altLang="ru-RU" sz="1400" b="1" i="1" dirty="0">
                <a:solidFill>
                  <a:srgbClr val="1E4649"/>
                </a:solidFill>
              </a:rPr>
              <a:t>Октябрь, </a:t>
            </a:r>
            <a:r>
              <a:rPr lang="ru-RU" altLang="ru-RU" sz="1400" b="1" i="1">
                <a:solidFill>
                  <a:srgbClr val="1E4649"/>
                </a:solidFill>
              </a:rPr>
              <a:t>2017 </a:t>
            </a:r>
            <a:endParaRPr lang="ru-RU" altLang="ru-RU" sz="1400" b="1" i="1" dirty="0">
              <a:solidFill>
                <a:srgbClr val="1E4649"/>
              </a:solidFill>
            </a:endParaRPr>
          </a:p>
        </p:txBody>
      </p:sp>
      <p:sp>
        <p:nvSpPr>
          <p:cNvPr id="14" name="Прямоугольник 8"/>
          <p:cNvSpPr>
            <a:spLocks noChangeArrowheads="1"/>
          </p:cNvSpPr>
          <p:nvPr/>
        </p:nvSpPr>
        <p:spPr bwMode="auto">
          <a:xfrm>
            <a:off x="611188" y="1700808"/>
            <a:ext cx="8208962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Итоговое устное собеседование </a:t>
            </a:r>
          </a:p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по русскому языку</a:t>
            </a:r>
          </a:p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выпускников основной школы</a:t>
            </a:r>
          </a:p>
        </p:txBody>
      </p:sp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116633"/>
            <a:ext cx="7437264" cy="1008111"/>
          </a:xfrm>
        </p:spPr>
        <p:txBody>
          <a:bodyPr/>
          <a:lstStyle/>
          <a:p>
            <a:r>
              <a:rPr lang="ru-RU" alt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Задание 2. Пересказ текста</a:t>
            </a:r>
            <a:endParaRPr lang="ru-RU" sz="2800" dirty="0"/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1" y="1196753"/>
            <a:ext cx="5976664" cy="51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332656"/>
            <a:ext cx="7365256" cy="576063"/>
          </a:xfrm>
        </p:spPr>
        <p:txBody>
          <a:bodyPr/>
          <a:lstStyle/>
          <a:p>
            <a:r>
              <a:rPr lang="ru-RU" alt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Задание 2. Пересказ текста.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63888" y="1484785"/>
            <a:ext cx="3168352" cy="1872208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268760"/>
            <a:ext cx="6336704" cy="48713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16633"/>
            <a:ext cx="7272808" cy="792087"/>
          </a:xfrm>
        </p:spPr>
        <p:txBody>
          <a:bodyPr/>
          <a:lstStyle/>
          <a:p>
            <a:r>
              <a:rPr lang="ru-RU" alt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Задание 3. Монологическое высказывание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84784"/>
            <a:ext cx="8002588" cy="4641379"/>
          </a:xfrm>
        </p:spPr>
        <p:txBody>
          <a:bodyPr/>
          <a:lstStyle/>
          <a:p>
            <a:pPr marL="0" indent="361950">
              <a:buNone/>
            </a:pPr>
            <a:r>
              <a:rPr lang="ru-RU" sz="2000" i="1" dirty="0">
                <a:solidFill>
                  <a:srgbClr val="0000CC"/>
                </a:solidFill>
              </a:rPr>
              <a:t>Особенности задания:</a:t>
            </a:r>
          </a:p>
          <a:p>
            <a:pPr marL="0" indent="361950">
              <a:buNone/>
            </a:pPr>
            <a:endParaRPr lang="ru-RU" sz="1200" i="1" dirty="0"/>
          </a:p>
          <a:p>
            <a:pPr marL="0" indent="0">
              <a:buFont typeface="Wingdings" pitchFamily="2" charset="2"/>
              <a:buChar char="ü"/>
            </a:pPr>
            <a:r>
              <a:rPr lang="ru-RU" sz="1100" dirty="0"/>
              <a:t> </a:t>
            </a:r>
            <a:r>
              <a:rPr lang="ru-RU" sz="1600" dirty="0"/>
              <a:t>три варианта монолога имеют примерно одинаковую сложность, но они отличаются целями, которые реализуются, набором специфических средств; </a:t>
            </a:r>
          </a:p>
          <a:p>
            <a:pPr marL="0" indent="0">
              <a:buFont typeface="Wingdings" pitchFamily="2" charset="2"/>
              <a:buChar char="ü"/>
            </a:pPr>
            <a:r>
              <a:rPr lang="ru-RU" sz="1600" dirty="0"/>
              <a:t>темы монологов соответствуют знаниям, жизненному опыту, интересам и психологическим особенностям школьников данного возраста, они посвящены школе, семье, увлечениям подростков;</a:t>
            </a:r>
          </a:p>
          <a:p>
            <a:pPr marL="0" indent="0">
              <a:buFont typeface="Wingdings" pitchFamily="2" charset="2"/>
              <a:buChar char="ü"/>
            </a:pPr>
            <a:r>
              <a:rPr lang="ru-RU" sz="1600" dirty="0"/>
              <a:t>монологическое тематическое высказывание создаётся с опорой на вербальную и визуальную информацию;</a:t>
            </a:r>
          </a:p>
          <a:p>
            <a:pPr marL="0" indent="0">
              <a:buFont typeface="Wingdings" pitchFamily="2" charset="2"/>
              <a:buChar char="ü"/>
            </a:pPr>
            <a:r>
              <a:rPr lang="ru-RU" sz="1600" dirty="0"/>
              <a:t>на подготовку учащимся даётся 1 минута, в течение которой они могут собраться с мыслями, продумать содержание своего монолога, сделать пометы или записи на листке для подготовки;</a:t>
            </a:r>
          </a:p>
          <a:p>
            <a:pPr marL="0" indent="0">
              <a:buFont typeface="Wingdings" pitchFamily="2" charset="2"/>
              <a:buChar char="ü"/>
            </a:pPr>
            <a:r>
              <a:rPr lang="ru-RU" sz="1600" dirty="0"/>
              <a:t>важен объём монологического высказывания, он должен составлять не менее 10 фраз;</a:t>
            </a:r>
          </a:p>
          <a:p>
            <a:pPr marL="0" indent="0">
              <a:buFont typeface="Wingdings" pitchFamily="2" charset="2"/>
              <a:buChar char="ü"/>
            </a:pPr>
            <a:r>
              <a:rPr lang="ru-RU" sz="1600" dirty="0"/>
              <a:t>учащийся должен учитывать речевую ситуацию;</a:t>
            </a:r>
          </a:p>
          <a:p>
            <a:pPr marL="0" indent="0">
              <a:buFont typeface="Wingdings" pitchFamily="2" charset="2"/>
              <a:buChar char="ü"/>
            </a:pPr>
            <a:r>
              <a:rPr lang="ru-RU" sz="1600" dirty="0"/>
              <a:t>правильность речи заданий 3 и 4 оценивается совместно.</a:t>
            </a:r>
          </a:p>
          <a:p>
            <a:pPr marL="0" indent="0">
              <a:buNone/>
            </a:pPr>
            <a:endParaRPr lang="ru-RU" sz="1600" dirty="0"/>
          </a:p>
          <a:p>
            <a:pPr>
              <a:buNone/>
            </a:pPr>
            <a:endParaRPr lang="ru-RU" sz="1100" dirty="0"/>
          </a:p>
        </p:txBody>
      </p:sp>
    </p:spTree>
  </p:cSld>
  <p:clrMapOvr>
    <a:masterClrMapping/>
  </p:clrMapOvr>
  <p:transition>
    <p:randomBar dir="vert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44624"/>
            <a:ext cx="7776864" cy="1008112"/>
          </a:xfrm>
        </p:spPr>
        <p:txBody>
          <a:bodyPr/>
          <a:lstStyle/>
          <a:p>
            <a:r>
              <a:rPr lang="ru-RU" alt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Задание 3. Монологическое высказывание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9024" y="1628800"/>
            <a:ext cx="8784976" cy="4896544"/>
          </a:xfrm>
        </p:spPr>
        <p:txBody>
          <a:bodyPr/>
          <a:lstStyle/>
          <a:p>
            <a:pPr marL="514350" indent="-514350">
              <a:spcBef>
                <a:spcPts val="1200"/>
              </a:spcBef>
              <a:spcAft>
                <a:spcPts val="1200"/>
              </a:spcAft>
              <a:buNone/>
            </a:pPr>
            <a:endParaRPr lang="ru-RU" sz="1600" dirty="0"/>
          </a:p>
          <a:p>
            <a:pPr marL="514350" indent="-514350">
              <a:spcBef>
                <a:spcPts val="1200"/>
              </a:spcBef>
              <a:spcAft>
                <a:spcPts val="1200"/>
              </a:spcAft>
              <a:buNone/>
            </a:pPr>
            <a:endParaRPr lang="ru-RU" sz="1600" dirty="0"/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6520" y="1876424"/>
            <a:ext cx="6510143" cy="335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 dir="vert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44624"/>
            <a:ext cx="7776864" cy="1008112"/>
          </a:xfrm>
        </p:spPr>
        <p:txBody>
          <a:bodyPr/>
          <a:lstStyle/>
          <a:p>
            <a:r>
              <a:rPr lang="ru-RU" alt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Задание 3. Монологическое высказывание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9024" y="1628800"/>
            <a:ext cx="8784976" cy="4896544"/>
          </a:xfrm>
        </p:spPr>
        <p:txBody>
          <a:bodyPr/>
          <a:lstStyle/>
          <a:p>
            <a:pPr marL="514350" indent="-514350">
              <a:spcBef>
                <a:spcPts val="1200"/>
              </a:spcBef>
              <a:spcAft>
                <a:spcPts val="1200"/>
              </a:spcAft>
              <a:buNone/>
            </a:pPr>
            <a:endParaRPr lang="ru-RU" sz="1600" dirty="0"/>
          </a:p>
          <a:p>
            <a:pPr marL="514350" indent="-514350">
              <a:spcBef>
                <a:spcPts val="1200"/>
              </a:spcBef>
              <a:spcAft>
                <a:spcPts val="1200"/>
              </a:spcAft>
              <a:buNone/>
            </a:pPr>
            <a:endParaRPr lang="ru-RU" sz="1600" dirty="0"/>
          </a:p>
        </p:txBody>
      </p:sp>
      <p:pic>
        <p:nvPicPr>
          <p:cNvPr id="4198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1412776"/>
            <a:ext cx="5976664" cy="5136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трелка вправо 5"/>
          <p:cNvSpPr/>
          <p:nvPr/>
        </p:nvSpPr>
        <p:spPr bwMode="auto">
          <a:xfrm>
            <a:off x="8244408" y="620688"/>
            <a:ext cx="504056" cy="864096"/>
          </a:xfrm>
          <a:prstGeom prst="rightArrow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charset="0"/>
              </a:rPr>
              <a:t>4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70663321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88641"/>
            <a:ext cx="7365256" cy="792087"/>
          </a:xfrm>
        </p:spPr>
        <p:txBody>
          <a:bodyPr/>
          <a:lstStyle/>
          <a:p>
            <a:r>
              <a:rPr lang="ru-RU" alt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Задание 3. Монологическое высказывание </a:t>
            </a:r>
            <a:endParaRPr lang="ru-RU" sz="2800" dirty="0"/>
          </a:p>
        </p:txBody>
      </p:sp>
      <p:pic>
        <p:nvPicPr>
          <p:cNvPr id="430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-6110" r="-8000" b="19353"/>
          <a:stretch>
            <a:fillRect/>
          </a:stretch>
        </p:blipFill>
        <p:spPr bwMode="auto">
          <a:xfrm>
            <a:off x="1547664" y="1196752"/>
            <a:ext cx="5832648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 dir="vert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116633"/>
            <a:ext cx="7221240" cy="936104"/>
          </a:xfrm>
        </p:spPr>
        <p:txBody>
          <a:bodyPr/>
          <a:lstStyle/>
          <a:p>
            <a:r>
              <a:rPr lang="ru-RU" alt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Задание 4. Диалог 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12776"/>
            <a:ext cx="8435280" cy="4713387"/>
          </a:xfrm>
        </p:spPr>
        <p:txBody>
          <a:bodyPr/>
          <a:lstStyle/>
          <a:p>
            <a:pPr>
              <a:buNone/>
            </a:pPr>
            <a:r>
              <a:rPr lang="ru-RU" sz="2400" i="1" dirty="0">
                <a:solidFill>
                  <a:srgbClr val="0000CC"/>
                </a:solidFill>
              </a:rPr>
              <a:t>Особенности задания:</a:t>
            </a:r>
          </a:p>
          <a:p>
            <a:pPr>
              <a:buNone/>
            </a:pPr>
            <a:endParaRPr lang="ru-RU" sz="1100" i="1" dirty="0">
              <a:solidFill>
                <a:srgbClr val="0000CC"/>
              </a:solidFill>
            </a:endParaRPr>
          </a:p>
          <a:p>
            <a:pPr marL="0" indent="0" algn="just">
              <a:buFont typeface="Wingdings" pitchFamily="2" charset="2"/>
              <a:buChar char="ü"/>
            </a:pPr>
            <a:r>
              <a:rPr lang="ru-RU" sz="1400" dirty="0"/>
              <a:t>По окончании монологического высказывания учащегося экзаменатор-собеседник задаёт три вопроса по теме;</a:t>
            </a:r>
          </a:p>
          <a:p>
            <a:pPr marL="0" indent="0" algn="just">
              <a:buFont typeface="Wingdings" pitchFamily="2" charset="2"/>
              <a:buChar char="ü"/>
            </a:pPr>
            <a:r>
              <a:rPr lang="ru-RU" sz="1400" dirty="0"/>
              <a:t> вопросы сформулированы заранее и зафиксированы в карточке собеседника. Вопросы подобраны таким образом, что помогают расширить и разнообразить содержательный и языковой аспект речи экзаменуемого, стимулировать его к использованию новых типов речи и расширению языкового материала. </a:t>
            </a:r>
          </a:p>
          <a:p>
            <a:pPr marL="0" indent="0" algn="just">
              <a:buFont typeface="Wingdings" pitchFamily="2" charset="2"/>
              <a:buChar char="ü"/>
            </a:pPr>
            <a:r>
              <a:rPr lang="ru-RU" sz="1400" dirty="0"/>
              <a:t>естественный переход от монолога ученика к диалогу с собеседником;</a:t>
            </a:r>
          </a:p>
          <a:p>
            <a:pPr marL="0" indent="0" algn="just">
              <a:buFont typeface="Wingdings" pitchFamily="2" charset="2"/>
              <a:buChar char="ü"/>
            </a:pPr>
            <a:r>
              <a:rPr lang="ru-RU" sz="1400" dirty="0"/>
              <a:t>в зависимости от содержания монологического высказывания учащегося он вправе менять их последовательность, уточнять и дополнять информацию;</a:t>
            </a:r>
          </a:p>
          <a:p>
            <a:pPr marL="0" indent="0" algn="just">
              <a:buFont typeface="Wingdings" pitchFamily="2" charset="2"/>
              <a:buChar char="ü"/>
            </a:pPr>
            <a:r>
              <a:rPr lang="ru-RU" sz="1400" dirty="0"/>
              <a:t>цель экзаменатора-собеседника – эмоционально расположить экзаменуемого к беседе, стимулировать его речевую деятельность. Если учащийся отказывается отвечать на вопросы (произносит фразы типа: </a:t>
            </a:r>
            <a:r>
              <a:rPr lang="ru-RU" sz="1400" i="1" dirty="0"/>
              <a:t>«Я не знаю», «У меня нет никаких интересов», «Мне нечего рассказать»</a:t>
            </a:r>
            <a:r>
              <a:rPr lang="ru-RU" sz="1400" dirty="0"/>
              <a:t> и т.п.), необходимо задать ряд стимулирующих высказывание вопросов, попытаться «разговорить» ученика. То же речевое поведение экзаменатора-собеседника рекомендовано и в ситуации односложных ответов учащихся;</a:t>
            </a:r>
          </a:p>
          <a:p>
            <a:pPr marL="0" indent="0" algn="just">
              <a:buFont typeface="Wingdings" pitchFamily="2" charset="2"/>
              <a:buChar char="ü"/>
            </a:pPr>
            <a:r>
              <a:rPr lang="ru-RU" sz="1400" dirty="0"/>
              <a:t>диалог оценивается в целом по всем ответам учащегося на вопросы;</a:t>
            </a:r>
          </a:p>
          <a:p>
            <a:pPr marL="0" indent="0" algn="just">
              <a:buFont typeface="Wingdings" pitchFamily="2" charset="2"/>
              <a:buChar char="ü"/>
            </a:pPr>
            <a:r>
              <a:rPr lang="ru-RU" sz="1400" dirty="0"/>
              <a:t>должна учитываться речевая ситуация;</a:t>
            </a:r>
          </a:p>
          <a:p>
            <a:pPr marL="0" indent="0" algn="just">
              <a:buFont typeface="Wingdings" pitchFamily="2" charset="2"/>
              <a:buChar char="ü"/>
            </a:pPr>
            <a:r>
              <a:rPr lang="ru-RU" sz="1400" dirty="0"/>
              <a:t>речевое оформление заданий 3 и 4 оценивается совместно.</a:t>
            </a:r>
          </a:p>
          <a:p>
            <a:pPr marL="0" indent="0" algn="just">
              <a:buNone/>
            </a:pPr>
            <a:endParaRPr lang="ru-RU" sz="1400" dirty="0"/>
          </a:p>
          <a:p>
            <a:pPr marL="0" indent="0">
              <a:buFont typeface="Wingdings" pitchFamily="2" charset="2"/>
              <a:buChar char="ü"/>
            </a:pPr>
            <a:endParaRPr lang="ru-RU" sz="2000" i="1" dirty="0">
              <a:solidFill>
                <a:srgbClr val="0000CC"/>
              </a:solidFill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randomBar dir="vert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188641"/>
            <a:ext cx="7293248" cy="936104"/>
          </a:xfrm>
        </p:spPr>
        <p:txBody>
          <a:bodyPr/>
          <a:lstStyle/>
          <a:p>
            <a:r>
              <a:rPr lang="ru-RU" alt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Задание 4. Диалог </a:t>
            </a:r>
            <a:endParaRPr lang="ru-RU" sz="2800" dirty="0"/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1340768"/>
            <a:ext cx="6410325" cy="486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трелка вправо 4"/>
          <p:cNvSpPr/>
          <p:nvPr/>
        </p:nvSpPr>
        <p:spPr bwMode="auto">
          <a:xfrm>
            <a:off x="8172400" y="332656"/>
            <a:ext cx="504056" cy="864096"/>
          </a:xfrm>
          <a:prstGeom prst="rightArrow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charset="0"/>
              </a:rPr>
              <a:t>5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44624"/>
            <a:ext cx="7776864" cy="1008112"/>
          </a:xfrm>
        </p:spPr>
        <p:txBody>
          <a:bodyPr/>
          <a:lstStyle/>
          <a:p>
            <a:r>
              <a:rPr lang="ru-RU" alt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Задание 4. Диалог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9024" y="1628800"/>
            <a:ext cx="8784976" cy="4896544"/>
          </a:xfrm>
        </p:spPr>
        <p:txBody>
          <a:bodyPr/>
          <a:lstStyle/>
          <a:p>
            <a:pPr marL="0" indent="0">
              <a:spcBef>
                <a:spcPts val="1200"/>
              </a:spcBef>
              <a:spcAft>
                <a:spcPts val="1200"/>
              </a:spcAft>
              <a:buNone/>
            </a:pPr>
            <a:endParaRPr lang="ru-RU" sz="1600" dirty="0"/>
          </a:p>
          <a:p>
            <a:pPr marL="0" indent="0">
              <a:spcBef>
                <a:spcPts val="1200"/>
              </a:spcBef>
              <a:spcAft>
                <a:spcPts val="1200"/>
              </a:spcAft>
              <a:buNone/>
            </a:pPr>
            <a:endParaRPr lang="ru-RU" sz="1600" dirty="0"/>
          </a:p>
          <a:p>
            <a:pPr marL="0" indent="0">
              <a:spcBef>
                <a:spcPts val="1200"/>
              </a:spcBef>
              <a:spcAft>
                <a:spcPts val="1200"/>
              </a:spcAft>
              <a:buNone/>
            </a:pPr>
            <a:endParaRPr lang="ru-RU" sz="1600" dirty="0"/>
          </a:p>
          <a:p>
            <a:pPr marL="514350" indent="-514350">
              <a:spcBef>
                <a:spcPts val="1200"/>
              </a:spcBef>
              <a:spcAft>
                <a:spcPts val="1200"/>
              </a:spcAft>
              <a:buNone/>
            </a:pPr>
            <a:endParaRPr lang="ru-RU" sz="1600" dirty="0"/>
          </a:p>
          <a:p>
            <a:pPr marL="514350" indent="-514350">
              <a:spcBef>
                <a:spcPts val="1200"/>
              </a:spcBef>
              <a:spcAft>
                <a:spcPts val="1200"/>
              </a:spcAft>
              <a:buNone/>
            </a:pPr>
            <a:endParaRPr lang="ru-RU" sz="1600" dirty="0"/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2060848"/>
            <a:ext cx="7043161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375366580"/>
      </p:ext>
    </p:extLst>
  </p:cSld>
  <p:clrMapOvr>
    <a:masterClrMapping/>
  </p:clrMapOvr>
  <p:transition>
    <p:randomBar dir="vert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260649"/>
            <a:ext cx="7365256" cy="936103"/>
          </a:xfrm>
        </p:spPr>
        <p:txBody>
          <a:bodyPr/>
          <a:lstStyle/>
          <a:p>
            <a:r>
              <a:rPr lang="ru-RU" alt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Правильность речи заданий 3 и 4 </a:t>
            </a:r>
            <a:endParaRPr lang="ru-RU" sz="2800" dirty="0"/>
          </a:p>
        </p:txBody>
      </p:sp>
      <p:pic>
        <p:nvPicPr>
          <p:cNvPr id="460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1556792"/>
            <a:ext cx="5842675" cy="4914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 dir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288" y="188641"/>
            <a:ext cx="8229600" cy="1080120"/>
          </a:xfrm>
        </p:spPr>
        <p:txBody>
          <a:bodyPr/>
          <a:lstStyle/>
          <a:p>
            <a:r>
              <a:rPr lang="ru-RU" alt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Задание 1. Чтение текста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84784"/>
            <a:ext cx="8363272" cy="4968552"/>
          </a:xfrm>
        </p:spPr>
        <p:txBody>
          <a:bodyPr/>
          <a:lstStyle/>
          <a:p>
            <a:pPr>
              <a:buNone/>
            </a:pPr>
            <a:endParaRPr lang="en-US" sz="1050" dirty="0"/>
          </a:p>
          <a:p>
            <a:pPr>
              <a:buNone/>
            </a:pPr>
            <a:r>
              <a:rPr lang="ru-RU" sz="2800" i="1" dirty="0">
                <a:solidFill>
                  <a:srgbClr val="0000CC"/>
                </a:solidFill>
              </a:rPr>
              <a:t>Особенности задания:</a:t>
            </a:r>
          </a:p>
          <a:p>
            <a:pPr>
              <a:buNone/>
            </a:pPr>
            <a:endParaRPr lang="ru-RU" sz="1050" dirty="0"/>
          </a:p>
          <a:p>
            <a:pPr algn="just">
              <a:buNone/>
            </a:pPr>
            <a:endParaRPr lang="en-US" sz="1050" dirty="0"/>
          </a:p>
          <a:p>
            <a:pPr algn="just">
              <a:buFont typeface="Wingdings" pitchFamily="2" charset="2"/>
              <a:buChar char="ü"/>
            </a:pPr>
            <a:r>
              <a:rPr lang="ru-RU" sz="1200" dirty="0"/>
              <a:t>будут предложены тексты научно-популярного стиля о выдающихся людях России;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200" dirty="0"/>
              <a:t>текст сопровождается иллюстрациями, которые помогут учащемуся наиболее полно сформировать представление о человеке – герое текста;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200" dirty="0"/>
              <a:t>объём текстов варьируется в пределах 170–180 слов;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200" dirty="0"/>
              <a:t>контролируются навыки техники осмысленного чтения: проверяется понимание экзаменуемым содержания читаемого, которое проявляется в правильном оформлении фонетической стороны устной речи: темпе чтения, соответствии интонации знакам препинания текста (</a:t>
            </a:r>
            <a:r>
              <a:rPr lang="ru-RU" sz="1200" dirty="0" err="1"/>
              <a:t>паузация</a:t>
            </a:r>
            <a:r>
              <a:rPr lang="ru-RU" sz="1200" dirty="0"/>
              <a:t>, словесное ударение, повышение – понижение громкости голоса), соблюдении орфоэпических и грамматических норм, отсутствии искажений слов. 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200" dirty="0"/>
              <a:t>проверяются умения учащихся видеть и использовать при чтении графические символы, в частности знак ударения, который сопровождает имена собственные и сложные термины (например, </a:t>
            </a:r>
            <a:r>
              <a:rPr lang="ru-RU" sz="1200" dirty="0" err="1"/>
              <a:t>Гага̀рин</a:t>
            </a:r>
            <a:r>
              <a:rPr lang="ru-RU" sz="1200" dirty="0"/>
              <a:t>, </a:t>
            </a:r>
            <a:r>
              <a:rPr lang="ru-RU" sz="1200" dirty="0" err="1"/>
              <a:t>Байкону̀р</a:t>
            </a:r>
            <a:r>
              <a:rPr lang="ru-RU" sz="1200" dirty="0"/>
              <a:t>). 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200" dirty="0"/>
              <a:t> текст содержит сложную грамматическую единицу - имя числительное, которое представлено в цифровой форме записи и использовано в одном из косвенных падежей, поэтому учащимся при чтении необходимо правильно его просклонять (к примеру, «Продолжительность полёта Гагарина равнялась 108 минутам»).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200" dirty="0"/>
              <a:t>На подготовку к заданию учащимся отводится 2 минуты. При подготовке экзаменуемый имеет право делать графические пометы, вести краткие записи (подчёркивать ключевые или трудные слова и выражения) в КИМ.</a:t>
            </a:r>
          </a:p>
          <a:p>
            <a:pPr algn="just">
              <a:buNone/>
            </a:pPr>
            <a:endParaRPr lang="ru-RU" sz="1050" dirty="0"/>
          </a:p>
        </p:txBody>
      </p:sp>
    </p:spTree>
  </p:cSld>
  <p:clrMapOvr>
    <a:masterClrMapping/>
  </p:clrMapOvr>
  <p:transition>
    <p:randomBar dir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188640"/>
            <a:ext cx="7221240" cy="792088"/>
          </a:xfrm>
        </p:spPr>
        <p:txBody>
          <a:bodyPr/>
          <a:lstStyle/>
          <a:p>
            <a:r>
              <a:rPr lang="ru-RU" alt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Задание 1. Чтение текста</a:t>
            </a:r>
            <a:endParaRPr lang="ru-RU" sz="2800" dirty="0"/>
          </a:p>
        </p:txBody>
      </p:sp>
      <p:pic>
        <p:nvPicPr>
          <p:cNvPr id="73733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916832"/>
            <a:ext cx="8781248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 dir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288" y="260649"/>
            <a:ext cx="8229600" cy="792088"/>
          </a:xfrm>
        </p:spPr>
        <p:txBody>
          <a:bodyPr/>
          <a:lstStyle/>
          <a:p>
            <a:r>
              <a:rPr lang="ru-RU" alt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Задание 1. Чтение текста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84784"/>
            <a:ext cx="8002588" cy="4968552"/>
          </a:xfrm>
        </p:spPr>
        <p:txBody>
          <a:bodyPr/>
          <a:lstStyle/>
          <a:p>
            <a:pPr marL="0" indent="355600" algn="just">
              <a:buNone/>
              <a:tabLst>
                <a:tab pos="0" algn="l"/>
              </a:tabLst>
            </a:pPr>
            <a:r>
              <a:rPr lang="ru-RU" sz="1400" dirty="0"/>
              <a:t>В историю российской и мировой науки</a:t>
            </a:r>
            <a:r>
              <a:rPr lang="ru-RU" sz="1400" b="1" dirty="0"/>
              <a:t> </a:t>
            </a:r>
            <a:r>
              <a:rPr lang="ru-RU" sz="1400" dirty="0"/>
              <a:t>Владимир Иванович Вернадский вошёл как выдающийся естествоиспытатель, мыслитель, общественный деятель, автор  более чем 700 трудов. Учёный изучал такие специальные отрасли знаний о Земле, как геология, </a:t>
            </a:r>
            <a:r>
              <a:rPr lang="ru-RU" sz="1400" dirty="0" err="1"/>
              <a:t>кристаллогра̀фия</a:t>
            </a:r>
            <a:r>
              <a:rPr lang="ru-RU" sz="1400" dirty="0"/>
              <a:t>, минералогия, геохимия. Учёный определил пути общей эволюции Земли, ввёл понятия «биосфера» и «ноосфера». Владимира Ивановича считают родоначальником новой отрасли науки – экологии</a:t>
            </a:r>
            <a:r>
              <a:rPr lang="en-US" sz="1400" dirty="0"/>
              <a:t>.</a:t>
            </a:r>
          </a:p>
          <a:p>
            <a:pPr marL="0" indent="355600" algn="just">
              <a:buNone/>
              <a:tabLst>
                <a:tab pos="0" algn="l"/>
              </a:tabLst>
            </a:pPr>
            <a:r>
              <a:rPr lang="ru-RU" sz="1400" dirty="0"/>
              <a:t>Владимир Иванович прекрасно понимал, что задача учёного сводится не только к открытию или установлению какой-либо закономерности или явления. Он считал, что учёный обязан подтверждать и обосновывать свои идеи, извлекать максимально больше пользы из открытия как для науки, так и для промышленности страны. </a:t>
            </a:r>
          </a:p>
          <a:p>
            <a:pPr marL="0" indent="355600" algn="just">
              <a:buNone/>
              <a:tabLst>
                <a:tab pos="0" algn="l"/>
              </a:tabLst>
            </a:pPr>
            <a:r>
              <a:rPr lang="ru-RU" sz="1400" dirty="0"/>
              <a:t>Сегодня в нашей стране благодаря В.И. Вернадскому найдены и изучаются минеральные ресурсы практически всех элементов Периодической системы Менделеева, в то время как в начале ХХ века использовалось в производстве только 30 элементов, причём часть из них ввозилась из-за границы. Теоретические положения В.И. Вернадского о наличии в недрах нашей страны разнообразных полезных ископаемых полностью подтвердились широко проведёнными геологическими исследованиями.</a:t>
            </a:r>
          </a:p>
          <a:p>
            <a:pPr marL="0" indent="271463" algn="just">
              <a:buNone/>
              <a:tabLst>
                <a:tab pos="0" algn="l"/>
              </a:tabLst>
            </a:pPr>
            <a:r>
              <a:rPr lang="ru-RU" sz="1400" dirty="0"/>
              <a:t>Оставаясь учёным-профессионалом, преподавателем, мыслителем, Вернадский принимал близко к сердцу все невзгоды и трудности, выпадавшие на долю родной страны.</a:t>
            </a:r>
          </a:p>
          <a:p>
            <a:pPr marL="0" indent="271463" algn="r">
              <a:buNone/>
              <a:tabLst>
                <a:tab pos="0" algn="l"/>
              </a:tabLst>
            </a:pPr>
            <a:r>
              <a:rPr lang="ru-RU" sz="1400" dirty="0"/>
              <a:t>(171 слово)</a:t>
            </a:r>
          </a:p>
          <a:p>
            <a:pPr marL="0" indent="0">
              <a:buNone/>
              <a:tabLst>
                <a:tab pos="0" algn="l"/>
              </a:tabLst>
            </a:pPr>
            <a:r>
              <a:rPr lang="ru-RU" sz="1400" b="1" dirty="0"/>
              <a:t> </a:t>
            </a:r>
          </a:p>
          <a:p>
            <a:pPr>
              <a:buNone/>
              <a:tabLst>
                <a:tab pos="0" algn="l"/>
              </a:tabLst>
            </a:pPr>
            <a:endParaRPr lang="ru-RU" sz="1400" dirty="0"/>
          </a:p>
        </p:txBody>
      </p:sp>
      <p:sp>
        <p:nvSpPr>
          <p:cNvPr id="5" name="Стрелка вправо 4"/>
          <p:cNvSpPr/>
          <p:nvPr/>
        </p:nvSpPr>
        <p:spPr bwMode="auto">
          <a:xfrm>
            <a:off x="8172400" y="332656"/>
            <a:ext cx="504056" cy="864096"/>
          </a:xfrm>
          <a:prstGeom prst="rightArrow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charset="0"/>
              </a:rPr>
              <a:t>1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44624"/>
            <a:ext cx="7776864" cy="1008112"/>
          </a:xfrm>
        </p:spPr>
        <p:txBody>
          <a:bodyPr/>
          <a:lstStyle/>
          <a:p>
            <a:r>
              <a:rPr lang="ru-RU" alt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Задание 1. Чтение текста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03648" y="2564904"/>
            <a:ext cx="6264696" cy="1656184"/>
          </a:xfrm>
        </p:spPr>
        <p:txBody>
          <a:bodyPr/>
          <a:lstStyle/>
          <a:p>
            <a:pPr marL="514350" indent="-514350">
              <a:spcBef>
                <a:spcPts val="1200"/>
              </a:spcBef>
              <a:spcAft>
                <a:spcPts val="1200"/>
              </a:spcAft>
              <a:buNone/>
            </a:pPr>
            <a:endParaRPr lang="ru-RU" sz="16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276872"/>
            <a:ext cx="7900306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 dir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260647"/>
            <a:ext cx="7077224" cy="360039"/>
          </a:xfrm>
        </p:spPr>
        <p:txBody>
          <a:bodyPr/>
          <a:lstStyle/>
          <a:p>
            <a:r>
              <a:rPr lang="ru-RU" alt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Правильность речи по заданиям 1 и 2</a:t>
            </a:r>
            <a:endParaRPr lang="ru-RU" sz="2800" dirty="0"/>
          </a:p>
        </p:txBody>
      </p:sp>
      <p:pic>
        <p:nvPicPr>
          <p:cNvPr id="378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196752"/>
            <a:ext cx="6232533" cy="4791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 dir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288" y="188641"/>
            <a:ext cx="8229600" cy="792087"/>
          </a:xfrm>
        </p:spPr>
        <p:txBody>
          <a:bodyPr/>
          <a:lstStyle/>
          <a:p>
            <a:r>
              <a:rPr lang="ru-RU" alt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Задание 2. Пересказ текста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84784"/>
            <a:ext cx="8363272" cy="4968552"/>
          </a:xfrm>
        </p:spPr>
        <p:txBody>
          <a:bodyPr/>
          <a:lstStyle/>
          <a:p>
            <a:pPr marL="0" indent="361950" algn="just">
              <a:buNone/>
            </a:pPr>
            <a:r>
              <a:rPr lang="ru-RU" sz="1400" i="1" dirty="0">
                <a:solidFill>
                  <a:srgbClr val="0000CC"/>
                </a:solidFill>
              </a:rPr>
              <a:t>Пересказ</a:t>
            </a:r>
            <a:r>
              <a:rPr lang="ru-RU" sz="1400" dirty="0"/>
              <a:t> – связное изложение прочитанного текста. Это средство развития речи на основе образца. Обучение пересказу способствует обогащению словарного запаса, развитию восприятия, памяти, внимания, мышления. Совершенствуется произношение, усваиваются нормы построения предложений и целого текста.</a:t>
            </a:r>
          </a:p>
          <a:p>
            <a:pPr indent="19050">
              <a:buNone/>
            </a:pPr>
            <a:endParaRPr lang="ru-RU" sz="1800" i="1" dirty="0">
              <a:solidFill>
                <a:srgbClr val="0000CC"/>
              </a:solidFill>
            </a:endParaRPr>
          </a:p>
          <a:p>
            <a:pPr indent="19050">
              <a:buNone/>
            </a:pPr>
            <a:r>
              <a:rPr lang="ru-RU" sz="1800" i="1" dirty="0">
                <a:solidFill>
                  <a:srgbClr val="0000CC"/>
                </a:solidFill>
              </a:rPr>
              <a:t>Особенности задания:</a:t>
            </a:r>
          </a:p>
          <a:p>
            <a:pPr indent="19050">
              <a:buNone/>
            </a:pPr>
            <a:endParaRPr lang="ru-RU" sz="1100" dirty="0"/>
          </a:p>
          <a:p>
            <a:pPr marL="0" indent="0">
              <a:buFont typeface="Wingdings" pitchFamily="2" charset="2"/>
              <a:buChar char="ü"/>
            </a:pPr>
            <a:r>
              <a:rPr lang="ru-RU" sz="1400" dirty="0"/>
              <a:t>Объём текста для чтения на экзамене составляет 170–180 слов, поэтому во втором задании учащимся будет предложено пересказать текст </a:t>
            </a:r>
            <a:r>
              <a:rPr lang="ru-RU" sz="1400" b="1" dirty="0"/>
              <a:t>подробно</a:t>
            </a:r>
            <a:r>
              <a:rPr lang="ru-RU" sz="1400" dirty="0"/>
              <a:t>, а также </a:t>
            </a:r>
            <a:r>
              <a:rPr lang="ru-RU" sz="1400" b="1" dirty="0"/>
              <a:t>включить</a:t>
            </a:r>
            <a:r>
              <a:rPr lang="ru-RU" sz="1400" dirty="0"/>
              <a:t> в него </a:t>
            </a:r>
            <a:r>
              <a:rPr lang="ru-RU" sz="1400" b="1" dirty="0"/>
              <a:t>предложенное высказывание</a:t>
            </a:r>
            <a:r>
              <a:rPr lang="ru-RU" sz="1400" dirty="0"/>
              <a:t>. </a:t>
            </a:r>
          </a:p>
          <a:p>
            <a:pPr marL="0" indent="0">
              <a:buFont typeface="Wingdings" pitchFamily="2" charset="2"/>
              <a:buChar char="ü"/>
            </a:pPr>
            <a:r>
              <a:rPr lang="ru-RU" sz="1400" dirty="0"/>
              <a:t>При подготовке к заданию экзаменуемый должен определить, в какой части текста использование высказывания логично и уместно. </a:t>
            </a:r>
          </a:p>
          <a:p>
            <a:pPr marL="0" indent="0">
              <a:buFont typeface="Wingdings" pitchFamily="2" charset="2"/>
              <a:buChar char="ü"/>
            </a:pPr>
            <a:r>
              <a:rPr lang="ru-RU" sz="1400" dirty="0"/>
              <a:t>Важно, чтобы пересказ и включённое в него высказывание составляли цельный текст.</a:t>
            </a:r>
          </a:p>
          <a:p>
            <a:pPr marL="0" indent="0">
              <a:buFont typeface="Wingdings" pitchFamily="2" charset="2"/>
              <a:buChar char="ü"/>
            </a:pPr>
            <a:r>
              <a:rPr lang="ru-RU" sz="1400" dirty="0"/>
              <a:t> Высказывание должно быть введено любым из способов цитирования. </a:t>
            </a:r>
          </a:p>
          <a:p>
            <a:pPr marL="0" indent="0">
              <a:buFont typeface="Wingdings" pitchFamily="2" charset="2"/>
              <a:buChar char="ü"/>
            </a:pPr>
            <a:r>
              <a:rPr lang="ru-RU" sz="1400" dirty="0"/>
              <a:t>Экзаменуемый во время пересказа имеет право зачитать высказывание.</a:t>
            </a:r>
          </a:p>
          <a:p>
            <a:pPr marL="0" indent="0">
              <a:buFont typeface="Wingdings" pitchFamily="2" charset="2"/>
              <a:buChar char="ü"/>
            </a:pPr>
            <a:r>
              <a:rPr lang="ru-RU" sz="1400" dirty="0"/>
              <a:t>Время на подготовку составляет 1 минуту. </a:t>
            </a:r>
          </a:p>
          <a:p>
            <a:pPr marL="0" indent="0">
              <a:buFont typeface="Wingdings" pitchFamily="2" charset="2"/>
              <a:buChar char="ü"/>
            </a:pPr>
            <a:r>
              <a:rPr lang="ru-RU" sz="1400" dirty="0"/>
              <a:t>Обратим внимание, что учащийся, выполняя задание 1, уже обращался к данному тексту, работал с его содержанием, поэтому при подготовке к пересказу должен сосредоточиться на анализе высказывания и включении его в свой текст.</a:t>
            </a:r>
          </a:p>
          <a:p>
            <a:pPr>
              <a:buNone/>
            </a:pPr>
            <a:endParaRPr lang="ru-RU" sz="1100" dirty="0"/>
          </a:p>
        </p:txBody>
      </p:sp>
    </p:spTree>
  </p:cSld>
  <p:clrMapOvr>
    <a:masterClrMapping/>
  </p:clrMapOvr>
  <p:transition>
    <p:randomBar dir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44624"/>
            <a:ext cx="7776864" cy="1008112"/>
          </a:xfrm>
        </p:spPr>
        <p:txBody>
          <a:bodyPr/>
          <a:lstStyle/>
          <a:p>
            <a:r>
              <a:rPr lang="ru-RU" alt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Задание 2. Пересказ текста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9024" y="1628800"/>
            <a:ext cx="8784976" cy="4896544"/>
          </a:xfrm>
        </p:spPr>
        <p:txBody>
          <a:bodyPr/>
          <a:lstStyle/>
          <a:p>
            <a:pPr marL="514350" indent="-514350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200" dirty="0"/>
              <a:t>video2</a:t>
            </a:r>
            <a:endParaRPr lang="ru-RU" sz="1600" dirty="0"/>
          </a:p>
        </p:txBody>
      </p:sp>
      <p:pic>
        <p:nvPicPr>
          <p:cNvPr id="4608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700808"/>
            <a:ext cx="8727092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трелка вправо 5"/>
          <p:cNvSpPr/>
          <p:nvPr/>
        </p:nvSpPr>
        <p:spPr bwMode="auto">
          <a:xfrm>
            <a:off x="8172400" y="332656"/>
            <a:ext cx="504056" cy="864096"/>
          </a:xfrm>
          <a:prstGeom prst="rightArrow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charset="0"/>
              </a:rPr>
              <a:t>2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60649"/>
            <a:ext cx="7293248" cy="936104"/>
          </a:xfrm>
        </p:spPr>
        <p:txBody>
          <a:bodyPr/>
          <a:lstStyle/>
          <a:p>
            <a:r>
              <a:rPr lang="ru-RU" alt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Задание 2. Пересказ текста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412776"/>
            <a:ext cx="8640960" cy="5040560"/>
          </a:xfrm>
        </p:spPr>
        <p:txBody>
          <a:bodyPr/>
          <a:lstStyle/>
          <a:p>
            <a:pPr marL="0" indent="361950" algn="just">
              <a:buNone/>
            </a:pPr>
            <a:r>
              <a:rPr lang="ru-RU" sz="1400" dirty="0"/>
              <a:t>Знаменитая фраза «Тяжело в ученье, легко в бою» принадлежит </a:t>
            </a:r>
            <a:r>
              <a:rPr lang="ru-RU" sz="1400" dirty="0" err="1"/>
              <a:t>генерали́симусу</a:t>
            </a:r>
            <a:r>
              <a:rPr lang="ru-RU" sz="1400" dirty="0"/>
              <a:t> Александру Васильевичу Суворову. За всю свою жизнь полководец участвовал более чем в 60 сражениях и не потерпел ни одного поражения на поле боя!</a:t>
            </a:r>
          </a:p>
          <a:p>
            <a:pPr marL="0" indent="361950" algn="just">
              <a:buNone/>
            </a:pPr>
            <a:r>
              <a:rPr lang="ru-RU" sz="1400" dirty="0"/>
              <a:t>А свою первую победу он одержал ещё в детстве. Это была победа над собственной слабостью. Александр был очень болезненным ребёнком. Но </a:t>
            </a:r>
            <a:br>
              <a:rPr lang="ru-RU" sz="1400" dirty="0"/>
            </a:br>
            <a:r>
              <a:rPr lang="ru-RU" sz="1400" dirty="0"/>
              <a:t>с детства твёрдо решил стать военным и готовился к службе: занимался спортом, приучал себя к холоду, к физическим нагрузкам, к простой одежде и еде.</a:t>
            </a:r>
          </a:p>
          <a:p>
            <a:pPr marL="0" indent="361950" algn="just">
              <a:buNone/>
            </a:pPr>
            <a:r>
              <a:rPr lang="ru-RU" sz="1400" dirty="0"/>
              <a:t> Суворов уважал своих подчинённых – офицеров и солдат, был врагом муштры́. Он лично заботился о пище и одежде воинов, об их здоровье, умел пошутить, подбодрить в трудную минуту. Солдаты любили своего полководца, беззаветно шли за ним и побеждали.</a:t>
            </a:r>
          </a:p>
          <a:p>
            <a:pPr marL="0" indent="361950" algn="just">
              <a:buNone/>
            </a:pPr>
            <a:r>
              <a:rPr lang="ru-RU" sz="1400" dirty="0"/>
              <a:t>Суворов вошёл в историю военного искусства как полководец-новатор. Он оставил после себя знаменитое произведение «Наука побеждать», в котором в простой и доступной форме обобщил свой многолетний опыт обучения и воспитания войск. Школа Суворова сформировала целое поколение полководцев, прославивших Отечество. В честь великого полководца названы Суворовские военные училища, и сегодняшние мальчишки в погонах гордо называют себя «суворовцами».</a:t>
            </a:r>
          </a:p>
          <a:p>
            <a:pPr marL="0" indent="0">
              <a:buNone/>
            </a:pPr>
            <a:endParaRPr lang="ru-RU" sz="1400" dirty="0"/>
          </a:p>
          <a:p>
            <a:pPr marL="0" indent="0">
              <a:buNone/>
            </a:pPr>
            <a:r>
              <a:rPr lang="ru-RU" sz="1400" dirty="0"/>
              <a:t>Перескажите</a:t>
            </a:r>
            <a:r>
              <a:rPr lang="ru-RU" sz="1400" b="1" dirty="0"/>
              <a:t> </a:t>
            </a:r>
            <a:r>
              <a:rPr lang="ru-RU" sz="1400" dirty="0"/>
              <a:t>прочитанный Вами текст, включив в пересказ слова русского военного историка генерала </a:t>
            </a:r>
            <a:r>
              <a:rPr lang="ru-RU" sz="1400" dirty="0" err="1"/>
              <a:t>Моде́ста</a:t>
            </a:r>
            <a:r>
              <a:rPr lang="ru-RU" sz="1400" dirty="0"/>
              <a:t> Ивановича </a:t>
            </a:r>
            <a:r>
              <a:rPr lang="ru-RU" sz="1400" dirty="0" err="1"/>
              <a:t>Богдано́вича</a:t>
            </a:r>
            <a:r>
              <a:rPr lang="ru-RU" sz="1400" dirty="0"/>
              <a:t>, современника А.В. Суворова:</a:t>
            </a:r>
            <a:r>
              <a:rPr lang="ru-RU" sz="1400" i="1" dirty="0"/>
              <a:t> </a:t>
            </a:r>
            <a:endParaRPr lang="ru-RU" sz="1400" dirty="0"/>
          </a:p>
          <a:p>
            <a:pPr marL="0" indent="0">
              <a:buNone/>
            </a:pPr>
            <a:r>
              <a:rPr lang="ru-RU" sz="1400" i="1" dirty="0">
                <a:solidFill>
                  <a:srgbClr val="0000CC"/>
                </a:solidFill>
              </a:rPr>
              <a:t>«Пройдут многие годы, явятся в русском народе другие великие вожди, но каждый раз, когда стальная стена штыков русских должна будет обрушиться на врагов, мы вспомним Суворова».</a:t>
            </a:r>
            <a:endParaRPr lang="ru-RU" sz="1400" dirty="0">
              <a:solidFill>
                <a:srgbClr val="0000CC"/>
              </a:solidFill>
            </a:endParaRPr>
          </a:p>
          <a:p>
            <a:pPr marL="0" indent="361950" algn="just">
              <a:buNone/>
            </a:pPr>
            <a:endParaRPr lang="ru-RU" sz="1400" dirty="0"/>
          </a:p>
          <a:p>
            <a:pPr>
              <a:buNone/>
            </a:pPr>
            <a:endParaRPr lang="ru-RU" sz="1100" dirty="0"/>
          </a:p>
        </p:txBody>
      </p:sp>
      <p:sp>
        <p:nvSpPr>
          <p:cNvPr id="5" name="Стрелка вправо 4"/>
          <p:cNvSpPr/>
          <p:nvPr/>
        </p:nvSpPr>
        <p:spPr bwMode="auto">
          <a:xfrm>
            <a:off x="8172400" y="332656"/>
            <a:ext cx="504056" cy="864096"/>
          </a:xfrm>
          <a:prstGeom prst="rightArrow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charset="0"/>
              </a:rPr>
              <a:t>3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">
  <a:themeElements>
    <a:clrScheme name="presentation_rus_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resentation_rus_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resentation_rus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_rus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_rus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_rus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_rus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_rus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_rus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_rus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_rus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_rus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_rus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_rus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_ФИПИ">
  <a:themeElements>
    <a:clrScheme name="presentation_rus_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resentation_rus_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20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20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resentation_rus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_rus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_rus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_rus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_rus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_rus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_rus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_rus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_rus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_rus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_rus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_rus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9145</TotalTime>
  <Words>1120</Words>
  <Application>Microsoft Office PowerPoint</Application>
  <PresentationFormat>Экран (4:3)</PresentationFormat>
  <Paragraphs>103</Paragraphs>
  <Slides>19</Slides>
  <Notes>8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2" baseType="lpstr">
      <vt:lpstr>Тема1</vt:lpstr>
      <vt:lpstr>Тема_ФИПИ</vt:lpstr>
      <vt:lpstr>Точечный рисунок</vt:lpstr>
      <vt:lpstr>Слайд 1</vt:lpstr>
      <vt:lpstr>Задание 1. Чтение текста</vt:lpstr>
      <vt:lpstr>Задание 1. Чтение текста</vt:lpstr>
      <vt:lpstr>Задание 1. Чтение текста</vt:lpstr>
      <vt:lpstr>Задание 1. Чтение текста</vt:lpstr>
      <vt:lpstr>Правильность речи по заданиям 1 и 2</vt:lpstr>
      <vt:lpstr>Задание 2. Пересказ текста</vt:lpstr>
      <vt:lpstr>Задание 2. Пересказ текста</vt:lpstr>
      <vt:lpstr>Задание 2. Пересказ текста</vt:lpstr>
      <vt:lpstr>Задание 2. Пересказ текста</vt:lpstr>
      <vt:lpstr>Задание 2. Пересказ текста.</vt:lpstr>
      <vt:lpstr>Задание 3. Монологическое высказывание</vt:lpstr>
      <vt:lpstr>Задание 3. Монологическое высказывание </vt:lpstr>
      <vt:lpstr>Задание 3. Монологическое высказывание </vt:lpstr>
      <vt:lpstr>Задание 3. Монологическое высказывание </vt:lpstr>
      <vt:lpstr>Задание 4. Диалог </vt:lpstr>
      <vt:lpstr>Задание 4. Диалог </vt:lpstr>
      <vt:lpstr>Задание 4. Диалог </vt:lpstr>
      <vt:lpstr>Правильность речи заданий 3 и 4 </vt:lpstr>
    </vt:vector>
  </TitlesOfParts>
  <Company>FIPI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Пользователь</cp:lastModifiedBy>
  <cp:revision>860</cp:revision>
  <cp:lastPrinted>2014-09-25T10:46:37Z</cp:lastPrinted>
  <dcterms:created xsi:type="dcterms:W3CDTF">2005-03-25T14:40:30Z</dcterms:created>
  <dcterms:modified xsi:type="dcterms:W3CDTF">2018-01-15T09:47:23Z</dcterms:modified>
</cp:coreProperties>
</file>