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9" r:id="rId1"/>
    <p:sldMasterId id="2147484047" r:id="rId2"/>
  </p:sldMasterIdLst>
  <p:notesMasterIdLst>
    <p:notesMasterId r:id="rId22"/>
  </p:notesMasterIdLst>
  <p:handoutMasterIdLst>
    <p:handoutMasterId r:id="rId23"/>
  </p:handoutMasterIdLst>
  <p:sldIdLst>
    <p:sldId id="257" r:id="rId3"/>
    <p:sldId id="349" r:id="rId4"/>
    <p:sldId id="354" r:id="rId5"/>
    <p:sldId id="324" r:id="rId6"/>
    <p:sldId id="362" r:id="rId7"/>
    <p:sldId id="264" r:id="rId8"/>
    <p:sldId id="350" r:id="rId9"/>
    <p:sldId id="341" r:id="rId10"/>
    <p:sldId id="355" r:id="rId11"/>
    <p:sldId id="343" r:id="rId12"/>
    <p:sldId id="364" r:id="rId13"/>
    <p:sldId id="356" r:id="rId14"/>
    <p:sldId id="357" r:id="rId15"/>
    <p:sldId id="358" r:id="rId16"/>
    <p:sldId id="344" r:id="rId17"/>
    <p:sldId id="360" r:id="rId18"/>
    <p:sldId id="359" r:id="rId19"/>
    <p:sldId id="265" r:id="rId20"/>
    <p:sldId id="323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FA2FEC7-24EB-47FC-8D8D-E4E25293B43D}">
          <p14:sldIdLst>
            <p14:sldId id="257"/>
            <p14:sldId id="349"/>
            <p14:sldId id="354"/>
            <p14:sldId id="324"/>
            <p14:sldId id="362"/>
            <p14:sldId id="264"/>
            <p14:sldId id="350"/>
            <p14:sldId id="341"/>
            <p14:sldId id="355"/>
            <p14:sldId id="343"/>
            <p14:sldId id="364"/>
            <p14:sldId id="356"/>
            <p14:sldId id="357"/>
            <p14:sldId id="358"/>
            <p14:sldId id="344"/>
            <p14:sldId id="360"/>
            <p14:sldId id="359"/>
            <p14:sldId id="265"/>
          </p14:sldIdLst>
        </p14:section>
        <p14:section name="Раздел без заголовка" id="{94CECD2E-D671-440A-8070-8249803FBDAD}">
          <p14:sldIdLst>
            <p14:sldId id="3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Тамамат" initials="Т" lastIdx="0" clrIdx="0">
    <p:extLst>
      <p:ext uri="{19B8F6BF-5375-455C-9EA6-DF929625EA0E}">
        <p15:presenceInfo xmlns:p15="http://schemas.microsoft.com/office/powerpoint/2012/main" userId="Тамамат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06" autoAdjust="0"/>
    <p:restoredTop sz="95501" autoAdjust="0"/>
  </p:normalViewPr>
  <p:slideViewPr>
    <p:cSldViewPr snapToGrid="0">
      <p:cViewPr varScale="1">
        <p:scale>
          <a:sx n="88" d="100"/>
          <a:sy n="88" d="100"/>
        </p:scale>
        <p:origin x="81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2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4ECE25-AA4C-476C-BD15-391FDF0FFF93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955C0-80B6-4EEC-915A-A486F9066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3969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41757E-A03A-4DF2-B00F-02B4AE0D53F7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82CAA3-6A74-40D4-8E33-48159A8FEB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755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C1B958-4B13-4361-92D8-0E554B9159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23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A9F23B-11BA-4CDA-BBCB-88B0E22B5DCA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B881B9-21D0-40F8-8501-7201923053C0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239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F8BAE2-BCF5-4F5B-9959-34ADD294D6F7}" type="slidenum">
              <a:rPr lang="ru-RU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884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F8BAE2-BCF5-4F5B-9959-34ADD294D6F7}" type="slidenum">
              <a:rPr lang="ru-RU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50607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F8BAE2-BCF5-4F5B-9959-34ADD294D6F7}" type="slidenum">
              <a:rPr lang="ru-RU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8671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F8BAE2-BCF5-4F5B-9959-34ADD294D6F7}" type="slidenum">
              <a:rPr lang="ru-RU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71748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F8BAE2-BCF5-4F5B-9959-34ADD294D6F7}" type="slidenum">
              <a:rPr lang="ru-RU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504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4341B-2BCE-411C-8C12-B7E85A99EB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0113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5DF1DD-478C-4B3A-931F-87A26324F3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480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89F03B-99CC-4F48-B173-184EE5DB46E3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EDF8-6942-4611-AC1F-18BC528C256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98401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C0756E-9C88-4678-9A64-A4DF6C09A043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042F2-8092-4F3A-AFEB-F0BFA2B83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543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2A0E1-89E7-4EDD-A1C0-BF442C3BBA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8676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5CA282-E212-4F77-87F8-66D8EFFB7094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47D5F-EF73-4A19-B200-0C22803063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6593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4C543F-528E-47CE-9538-39D6D8B1D6D0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F7263-17E1-4193-B4CB-DA5C5BC605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8551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1334BC-9837-41EA-8553-1A57F10988E5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F0610-DB03-467C-87DA-42A03FD6D5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4858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124CB8-2F38-4E5B-959A-D7B05202C2F2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3169A-29EA-4BCE-9D30-2214E34678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7581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BE4F72-478E-4515-9E59-93D1E520B1F2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AD1FF-E621-4DFD-A96D-06E5C4B80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0196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383E77-D25B-495A-BF94-658974F2278A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D5F43-4637-4040-9193-1C804CDC1C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3652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94DA3A-4B59-4131-9459-040E03603446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36DE8-9E6A-4C8C-BE16-ECF1FC98E2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4006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A9F23B-11BA-4CDA-BBCB-88B0E22B5DCA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B881B9-21D0-40F8-8501-7201923053C0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703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A9F23B-11BA-4CDA-BBCB-88B0E22B5DCA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B881B9-21D0-40F8-8501-7201923053C0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31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A9F23B-11BA-4CDA-BBCB-88B0E22B5DCA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B881B9-21D0-40F8-8501-7201923053C0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8791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977E1-B7BF-4D96-8DBF-8F009AEFB6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2364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A9F23B-11BA-4CDA-BBCB-88B0E22B5DCA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B881B9-21D0-40F8-8501-7201923053C0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4981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A9F23B-11BA-4CDA-BBCB-88B0E22B5DCA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B881B9-21D0-40F8-8501-7201923053C0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162155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A9F23B-11BA-4CDA-BBCB-88B0E22B5DCA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B881B9-21D0-40F8-8501-7201923053C0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4016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7187B1-9E68-4615-8D29-6E5FFA374E3E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D089B-C1C4-476E-85A2-EF7689C5C9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185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C07936-9E1B-4040-8F6E-8B985AB95A59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E9746-9EA4-4EAB-9825-50BA8AED59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176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3559C3-EC8F-4064-84DC-B9194428A9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494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CA7C19-1529-4CB0-904C-F329ACA7C8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217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75CEBF-F798-4C96-98AA-08A44F9A06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871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519DD1-C92A-4C1D-A657-D512A7910D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11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CBFC73-37D0-4E86-87D4-B0FD5F4134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590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EB7376-148D-49C8-A1D9-3BCD7AA617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67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D4A9F23B-11BA-4CDA-BBCB-88B0E22B5DCA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B881B9-21D0-40F8-8501-7201923053C0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9714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  <p:sldLayoutId id="2147484041" r:id="rId12"/>
    <p:sldLayoutId id="2147484042" r:id="rId13"/>
    <p:sldLayoutId id="2147484043" r:id="rId14"/>
    <p:sldLayoutId id="2147484044" r:id="rId15"/>
    <p:sldLayoutId id="2147484045" r:id="rId16"/>
    <p:sldLayoutId id="214748404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D4A9F23B-11BA-4CDA-BBCB-88B0E22B5DCA}" type="datetimeFigureOut">
              <a:rPr lang="ru-RU" smtClean="0">
                <a:solidFill>
                  <a:srgbClr val="B83D68">
                    <a:shade val="75000"/>
                  </a:srgbClr>
                </a:solidFill>
              </a:rPr>
              <a:pPr>
                <a:defRPr/>
              </a:pPr>
              <a:t>06.11.2018</a:t>
            </a:fld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B83D68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B881B9-21D0-40F8-8501-7201923053C0}" type="slidenum">
              <a:rPr 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06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  <p:sldLayoutId id="214748406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902" y="3802"/>
            <a:ext cx="8413070" cy="3429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type="body" idx="1"/>
          </p:nvPr>
        </p:nvSpPr>
        <p:spPr>
          <a:xfrm>
            <a:off x="152399" y="1839687"/>
            <a:ext cx="11778343" cy="3352798"/>
          </a:xfrm>
        </p:spPr>
        <p:txBody>
          <a:bodyPr>
            <a:normAutofit fontScale="25000" lnSpcReduction="20000"/>
          </a:bodyPr>
          <a:lstStyle/>
          <a:p>
            <a:pPr algn="ctr">
              <a:buFont typeface="Wingdings 2" panose="05020102010507070707" pitchFamily="18" charset="2"/>
              <a:buNone/>
            </a:pPr>
            <a:endParaRPr lang="ru-RU" sz="4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 2" panose="05020102010507070707" pitchFamily="18" charset="2"/>
              <a:buNone/>
            </a:pPr>
            <a:r>
              <a:rPr lang="ru-RU" sz="1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</a:t>
            </a:r>
          </a:p>
          <a:p>
            <a:pPr algn="ctr">
              <a:buFont typeface="Wingdings 2" panose="05020102010507070707" pitchFamily="18" charset="2"/>
              <a:buNone/>
            </a:pPr>
            <a:r>
              <a:rPr lang="ru-RU" sz="1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проведения итогового собеседования по русскому языку в 9 классе</a:t>
            </a:r>
          </a:p>
          <a:p>
            <a:pPr algn="ctr">
              <a:buFont typeface="Wingdings 2" panose="05020102010507070707" pitchFamily="18" charset="2"/>
              <a:buNone/>
            </a:pPr>
            <a:r>
              <a:rPr lang="ru-RU" sz="1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2018-2019 гг.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49486" y="537025"/>
            <a:ext cx="41692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itchFamily="18" charset="0"/>
              </a:rPr>
              <a:t>ЦКО ДИРО</a:t>
            </a:r>
            <a:endParaRPr lang="ru-RU" sz="2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435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308472" y="185058"/>
            <a:ext cx="11721947" cy="75111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algn="ctr"/>
            <a:r>
              <a:rPr lang="ru-RU" sz="1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</a:t>
            </a:r>
            <a:r>
              <a:rPr lang="ru-RU" sz="1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ИС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3200" dirty="0">
                <a:ln>
                  <a:noFill/>
                </a:ln>
                <a:solidFill>
                  <a:srgbClr val="90C226"/>
                </a:solidFill>
                <a:latin typeface="Trebuchet MS"/>
              </a:rPr>
              <a:t/>
            </a:r>
            <a:br>
              <a:rPr lang="ru-RU" sz="3200" dirty="0">
                <a:ln>
                  <a:noFill/>
                </a:ln>
                <a:solidFill>
                  <a:srgbClr val="90C226"/>
                </a:solidFill>
                <a:latin typeface="Trebuchet MS"/>
              </a:rPr>
            </a:b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12569114" y="751185"/>
            <a:ext cx="6900379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998913" y="23098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08472" y="1212850"/>
            <a:ext cx="11721947" cy="255454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</a:t>
            </a:r>
            <a:r>
              <a:rPr lang="ru-RU" sz="2000" b="0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ОО выдает </a:t>
            </a:r>
            <a:r>
              <a:rPr lang="ru-RU" sz="2000" b="0" i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экзаменатору-собеседнику</a:t>
            </a:r>
            <a:r>
              <a:rPr lang="ru-RU" sz="2000" b="0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-ведомость учета проведения ИС в аудитории, где фиксируется время начала и окончания ответа каждого участника ИС</a:t>
            </a:r>
          </a:p>
          <a:p>
            <a:r>
              <a:rPr lang="ru-RU" sz="20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-материалы для проведения ИС: тексты для чтения, листы с тремя темами беседы, карточки с планом </a:t>
            </a:r>
          </a:p>
          <a:p>
            <a:r>
              <a:rPr lang="ru-RU" sz="20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по каждой теме</a:t>
            </a:r>
          </a:p>
          <a:p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(Все материалы складываются на рабочем месте экзаменатора-собеседника отдельными стопками;</a:t>
            </a:r>
          </a:p>
          <a:p>
            <a:r>
              <a:rPr lang="ru-RU" sz="20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-Бланки ИС для оценивания ответов участников</a:t>
            </a:r>
          </a:p>
          <a:p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-ВДП для бланков ИС)</a:t>
            </a:r>
            <a:endParaRPr lang="ru-RU" sz="2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6339998" y="1686487"/>
            <a:ext cx="19300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08472" y="4097740"/>
            <a:ext cx="11721947" cy="16312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организатор ОО 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выдает эксперту:</a:t>
            </a:r>
          </a:p>
          <a:p>
            <a:pPr algn="just"/>
            <a:r>
              <a:rPr lang="ru-RU" sz="20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-черновики для внесения первичной информации по оцениванию ответов участников ИС;</a:t>
            </a:r>
          </a:p>
          <a:p>
            <a:pPr algn="just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-комплект материалов для проведения ИС</a:t>
            </a:r>
          </a:p>
          <a:p>
            <a:pPr algn="just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организатор </a:t>
            </a:r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ОО выдает организатору вне аудитории список участников ИС</a:t>
            </a:r>
            <a:endParaRPr lang="ru-RU" sz="2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4188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513" y="3135086"/>
            <a:ext cx="11898087" cy="32004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Выбор участниками темы для беседы</a:t>
            </a:r>
          </a:p>
          <a:p>
            <a:pPr marL="0" indent="0" algn="just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Проведение собеседования экзаменатором-собеседником</a:t>
            </a:r>
          </a:p>
          <a:p>
            <a:pPr marL="0" indent="0" algn="just">
              <a:buNone/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Оценивание ответа участника экспертом</a:t>
            </a:r>
          </a:p>
          <a:p>
            <a:pPr marL="0" indent="0" algn="just">
              <a:buNone/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Ведение поточной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аудиозаписи</a:t>
            </a:r>
          </a:p>
          <a:p>
            <a:pPr marL="0" indent="0" algn="just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Выдача результатов ИС – в течение суток со дня проведения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39486" y="272533"/>
            <a:ext cx="119525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модель проведения ИС-9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1513" y="1252248"/>
            <a:ext cx="11800115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Приглашение участников в аудиторию проведения ИС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86871" y="2216926"/>
            <a:ext cx="29141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 минут</a:t>
            </a:r>
          </a:p>
        </p:txBody>
      </p:sp>
    </p:spTree>
    <p:extLst>
      <p:ext uri="{BB962C8B-B14F-4D97-AF65-F5344CB8AC3E}">
        <p14:creationId xmlns:p14="http://schemas.microsoft.com/office/powerpoint/2010/main" val="263471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989013" y="185058"/>
            <a:ext cx="9907587" cy="75111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algn="ctr"/>
            <a:r>
              <a:rPr lang="ru-RU" sz="1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</a:t>
            </a:r>
            <a:r>
              <a:rPr lang="ru-RU" sz="1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ИС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3200" dirty="0">
                <a:ln>
                  <a:noFill/>
                </a:ln>
                <a:solidFill>
                  <a:srgbClr val="90C226"/>
                </a:solidFill>
                <a:latin typeface="Trebuchet MS"/>
              </a:rPr>
              <a:t/>
            </a:r>
            <a:br>
              <a:rPr lang="ru-RU" sz="3200" dirty="0">
                <a:ln>
                  <a:noFill/>
                </a:ln>
                <a:solidFill>
                  <a:srgbClr val="90C226"/>
                </a:solidFill>
                <a:latin typeface="Trebuchet MS"/>
              </a:rPr>
            </a:b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12569114" y="751185"/>
            <a:ext cx="6900379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998913" y="23098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08472" y="1212850"/>
            <a:ext cx="11721947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i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приглашает участника в аудиторию проведения с урока</a:t>
            </a:r>
            <a:br>
              <a:rPr lang="ru-RU" sz="2800" b="0" i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(либо с аудитории ожидания</a:t>
            </a:r>
            <a:r>
              <a:rPr lang="ru-RU" sz="2800" b="0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08472" y="3415229"/>
            <a:ext cx="2663377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аудитории</a:t>
            </a:r>
            <a:endParaRPr lang="ru-RU" sz="36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6339998" y="1686487"/>
            <a:ext cx="19300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778786" y="2945111"/>
            <a:ext cx="8251634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2000" b="0" i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Участник выбирает тему для собеседования</a:t>
            </a:r>
            <a:br>
              <a:rPr lang="ru-RU" sz="2000" b="0" i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Экзаменатор-собеседник задает вопросы и заполняет ведомость</a:t>
            </a:r>
            <a:br>
              <a:rPr lang="ru-RU" sz="2000" b="0" i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учета проведения ИС в аудитории (время начала и окончания</a:t>
            </a:r>
            <a:br>
              <a:rPr lang="ru-RU" sz="2000" b="0" i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собеседования)</a:t>
            </a:r>
            <a:br>
              <a:rPr lang="ru-RU" sz="2000" b="0" i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Эксперт оценивает участника и заносит результаты в протоколы</a:t>
            </a:r>
            <a:br>
              <a:rPr lang="ru-RU" sz="2000" b="0" i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эксперта для оценивания ответов участников ИС</a:t>
            </a:r>
            <a:endParaRPr lang="ru-RU" sz="2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3128791" y="3482851"/>
            <a:ext cx="649995" cy="431756"/>
          </a:xfrm>
          <a:prstGeom prst="rightArrow">
            <a:avLst>
              <a:gd name="adj1" fmla="val 50000"/>
              <a:gd name="adj2" fmla="val 567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03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989013" y="185058"/>
            <a:ext cx="9907587" cy="75111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algn="ctr"/>
            <a:r>
              <a:rPr lang="ru-RU" sz="1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</a:t>
            </a:r>
            <a:r>
              <a:rPr lang="ru-RU" sz="1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ИС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3200" dirty="0">
                <a:ln>
                  <a:noFill/>
                </a:ln>
                <a:solidFill>
                  <a:srgbClr val="90C226"/>
                </a:solidFill>
                <a:latin typeface="Trebuchet MS"/>
              </a:rPr>
              <a:t/>
            </a:r>
            <a:br>
              <a:rPr lang="ru-RU" sz="3200" dirty="0">
                <a:ln>
                  <a:noFill/>
                </a:ln>
                <a:solidFill>
                  <a:srgbClr val="90C226"/>
                </a:solidFill>
                <a:latin typeface="Trebuchet MS"/>
              </a:rPr>
            </a:b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12569114" y="751185"/>
            <a:ext cx="6900379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998913" y="23098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9151" y="1148356"/>
            <a:ext cx="5177929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экзаменатора- собеседника</a:t>
            </a:r>
          </a:p>
          <a:p>
            <a:pPr algn="ctr"/>
            <a:endParaRPr lang="ru-RU" sz="2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942806" y="1154476"/>
            <a:ext cx="2497365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обучающихся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6339998" y="1686487"/>
            <a:ext cx="19300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738211" y="1141261"/>
            <a:ext cx="2497365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  <a:endParaRPr lang="ru-RU" sz="4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1972019" y="1945891"/>
            <a:ext cx="716096" cy="4605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930194" y="1966290"/>
            <a:ext cx="716096" cy="4605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9628845" y="1973276"/>
            <a:ext cx="716096" cy="4605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998913" y="2545002"/>
            <a:ext cx="379038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b="1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текста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5536059" y="3081530"/>
            <a:ext cx="716096" cy="4605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871081" y="3786365"/>
            <a:ext cx="379038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текста про себя 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6167" y="3730780"/>
            <a:ext cx="3790388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Предложить участнику познакомиться с текстом для чтения вслух 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9496541" y="3781846"/>
            <a:ext cx="1446150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2 мин.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496541" y="5529927"/>
            <a:ext cx="1456061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0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мин.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266925" y="4863743"/>
            <a:ext cx="379038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Слушание текста 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871081" y="4863743"/>
            <a:ext cx="379038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текста вслух 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9475237" y="4863743"/>
            <a:ext cx="1446150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2 мин.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Минус 37"/>
          <p:cNvSpPr/>
          <p:nvPr/>
        </p:nvSpPr>
        <p:spPr>
          <a:xfrm>
            <a:off x="8731149" y="3818698"/>
            <a:ext cx="737026" cy="314271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Минус 38"/>
          <p:cNvSpPr/>
          <p:nvPr/>
        </p:nvSpPr>
        <p:spPr>
          <a:xfrm>
            <a:off x="4110291" y="3829284"/>
            <a:ext cx="737026" cy="314271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Минус 41"/>
          <p:cNvSpPr/>
          <p:nvPr/>
        </p:nvSpPr>
        <p:spPr>
          <a:xfrm>
            <a:off x="8699840" y="4896858"/>
            <a:ext cx="737026" cy="314271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Минус 42"/>
          <p:cNvSpPr/>
          <p:nvPr/>
        </p:nvSpPr>
        <p:spPr>
          <a:xfrm>
            <a:off x="4134055" y="4906662"/>
            <a:ext cx="737026" cy="314271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4871081" y="5503679"/>
            <a:ext cx="379038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пересказу текста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Минус 45"/>
          <p:cNvSpPr/>
          <p:nvPr/>
        </p:nvSpPr>
        <p:spPr>
          <a:xfrm>
            <a:off x="8699840" y="5529927"/>
            <a:ext cx="737026" cy="314271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4871081" y="6052788"/>
            <a:ext cx="379038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2.Выполнение задания по тексту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9496541" y="6052788"/>
            <a:ext cx="1444942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3 мин.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Минус 48"/>
          <p:cNvSpPr/>
          <p:nvPr/>
        </p:nvSpPr>
        <p:spPr>
          <a:xfrm>
            <a:off x="8731149" y="6121852"/>
            <a:ext cx="737026" cy="314271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09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989013" y="185058"/>
            <a:ext cx="9907587" cy="75111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algn="ctr"/>
            <a:r>
              <a:rPr lang="ru-RU" sz="1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</a:t>
            </a:r>
            <a:r>
              <a:rPr lang="ru-RU" sz="1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ИС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3200" dirty="0">
                <a:ln>
                  <a:noFill/>
                </a:ln>
                <a:solidFill>
                  <a:srgbClr val="90C226"/>
                </a:solidFill>
                <a:latin typeface="Trebuchet MS"/>
              </a:rPr>
              <a:t/>
            </a:r>
            <a:br>
              <a:rPr lang="ru-RU" sz="3200" dirty="0">
                <a:ln>
                  <a:noFill/>
                </a:ln>
                <a:solidFill>
                  <a:srgbClr val="90C226"/>
                </a:solidFill>
                <a:latin typeface="Trebuchet MS"/>
              </a:rPr>
            </a:b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12569114" y="751185"/>
            <a:ext cx="6900379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998913" y="23098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9151" y="1148356"/>
            <a:ext cx="5177929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экзаменатора- собеседника</a:t>
            </a:r>
          </a:p>
          <a:p>
            <a:pPr algn="ctr"/>
            <a:endParaRPr lang="ru-RU" sz="2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942806" y="1154476"/>
            <a:ext cx="2497365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обучающихся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6339998" y="1686487"/>
            <a:ext cx="19300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738211" y="1141261"/>
            <a:ext cx="2497365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  <a:endParaRPr lang="ru-RU" sz="4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1972019" y="1945891"/>
            <a:ext cx="716096" cy="4605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930194" y="1966290"/>
            <a:ext cx="716096" cy="4605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9628845" y="1973276"/>
            <a:ext cx="716096" cy="4605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998913" y="2545002"/>
            <a:ext cx="379038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3.1. Монолог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5536059" y="3081530"/>
            <a:ext cx="716096" cy="4605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871081" y="3786365"/>
            <a:ext cx="379038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ответу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6167" y="3730780"/>
            <a:ext cx="379038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Предложить участнику ознакомиться с планом ответа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9496541" y="3781846"/>
            <a:ext cx="1446150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1мин.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496541" y="5529927"/>
            <a:ext cx="1456061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0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0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мин.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266925" y="4863743"/>
            <a:ext cx="379038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Слушание устного ответа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871081" y="4863743"/>
            <a:ext cx="379038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 по плану выбранного ответа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9475237" y="4863743"/>
            <a:ext cx="1446150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3 мин.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Минус 37"/>
          <p:cNvSpPr/>
          <p:nvPr/>
        </p:nvSpPr>
        <p:spPr>
          <a:xfrm>
            <a:off x="8731149" y="3818698"/>
            <a:ext cx="737026" cy="314271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Минус 38"/>
          <p:cNvSpPr/>
          <p:nvPr/>
        </p:nvSpPr>
        <p:spPr>
          <a:xfrm>
            <a:off x="4110291" y="3829284"/>
            <a:ext cx="737026" cy="314271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Минус 41"/>
          <p:cNvSpPr/>
          <p:nvPr/>
        </p:nvSpPr>
        <p:spPr>
          <a:xfrm>
            <a:off x="8699840" y="4896858"/>
            <a:ext cx="737026" cy="314271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Минус 42"/>
          <p:cNvSpPr/>
          <p:nvPr/>
        </p:nvSpPr>
        <p:spPr>
          <a:xfrm>
            <a:off x="4134055" y="4906662"/>
            <a:ext cx="737026" cy="314271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Минус 45"/>
          <p:cNvSpPr/>
          <p:nvPr/>
        </p:nvSpPr>
        <p:spPr>
          <a:xfrm>
            <a:off x="8699840" y="5529927"/>
            <a:ext cx="737026" cy="314271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4871081" y="6052788"/>
            <a:ext cx="379038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3.2.Беседа с участником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9496541" y="6052788"/>
            <a:ext cx="1444942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3 мин.</a:t>
            </a:r>
            <a:endParaRPr lang="ru-RU" sz="20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Минус 48"/>
          <p:cNvSpPr/>
          <p:nvPr/>
        </p:nvSpPr>
        <p:spPr>
          <a:xfrm>
            <a:off x="8731149" y="6121852"/>
            <a:ext cx="737026" cy="314271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13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258" y="1116349"/>
            <a:ext cx="11747127" cy="5163265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>
                  <a:noFill/>
                </a:ln>
                <a:solidFill>
                  <a:srgbClr val="90C226"/>
                </a:solidFill>
                <a:latin typeface="Trebuchet MS"/>
              </a:rPr>
              <a:t> 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1258" y="182611"/>
            <a:ext cx="11438655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по выполнению заданий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 flipV="1">
            <a:off x="3998913" y="1666136"/>
            <a:ext cx="200528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009467" y="2818038"/>
            <a:ext cx="319539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337114" y="281329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3998913" y="7413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3998913" y="21732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21578319" y="193019"/>
            <a:ext cx="4690652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3893" y="1277957"/>
            <a:ext cx="10946439" cy="50167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 состоит из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выполняются с использованием одного текста: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-чтение вслух небольшого текста (на подготовку-2 мин.)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–пересказать прочитанный текст, дополнив его высказыванием (на подготовку-1мин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(не связаны с текстом заданий1 и 2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Участнику предстоит выбрать одну тему для монолога и диалога.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Выбрать один из 3-х предложенных  вариантов беседы: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фотографии, повествование на основе жизненного опыты, рассуждение по одной из сформулированных проблем ( подготовка-1 мин.)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Участие в беседе по теме предыдущего задания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Участнику предстоит дать полные ответы на поставленные вопросы, изложить мысли логично, последовательно, используя богатство и точность словаря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48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613064"/>
            <a:ext cx="9601197" cy="675409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>
                  <a:noFill/>
                </a:ln>
                <a:solidFill>
                  <a:srgbClr val="90C226"/>
                </a:solidFill>
                <a:latin typeface="Trebuchet MS"/>
              </a:rPr>
              <a:t> 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1258" y="182611"/>
            <a:ext cx="9521719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i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эксперта в аудитории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 flipV="1">
            <a:off x="3998913" y="1666136"/>
            <a:ext cx="200528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0" y="2628830"/>
            <a:ext cx="209446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</a:t>
            </a:r>
            <a:endParaRPr lang="ru-RU" sz="2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009467" y="2818038"/>
            <a:ext cx="319539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86419" y="2228721"/>
            <a:ext cx="8643914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2B4A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 от собеседника бланк ИС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2B4A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вносит баллы по критериям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2B4A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заверяет результаты оценивания на бланке ИС каждого участника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2B4A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Передает бланк ИС каждого участника экзаменатору-собеседнику</a:t>
            </a:r>
            <a:endParaRPr lang="ru-RU" sz="2000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2229514" y="2741736"/>
            <a:ext cx="490201" cy="2974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337114" y="281329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3998913" y="7413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3998913" y="21732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21578319" y="193019"/>
            <a:ext cx="4690652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56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613064"/>
            <a:ext cx="9601197" cy="675409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>
                  <a:noFill/>
                </a:ln>
                <a:solidFill>
                  <a:srgbClr val="90C226"/>
                </a:solidFill>
                <a:latin typeface="Trebuchet MS"/>
              </a:rPr>
              <a:t> 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1259" y="182611"/>
            <a:ext cx="453934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i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ИС в аудитории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 flipV="1">
            <a:off x="3998913" y="1666136"/>
            <a:ext cx="200528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206829" y="1349829"/>
            <a:ext cx="210479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</a:t>
            </a:r>
            <a:endParaRPr lang="ru-RU" sz="2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009467" y="2818038"/>
            <a:ext cx="319539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24827" y="1312193"/>
            <a:ext cx="8205506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2000" dirty="0">
                <a:solidFill>
                  <a:srgbClr val="2B4A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упаковывает протоколы для оценивания ответов участников ИС</a:t>
            </a:r>
            <a:br>
              <a:rPr lang="ru-RU" sz="2000" dirty="0">
                <a:solidFill>
                  <a:srgbClr val="2B4A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2B4A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конверт и передает его экзаменатору-собеседнику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2245694" y="1504230"/>
            <a:ext cx="490201" cy="2974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337114" y="281329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-206829" y="2402467"/>
            <a:ext cx="476229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Экзаменатор-собеседник</a:t>
            </a:r>
          </a:p>
        </p:txBody>
      </p:sp>
      <p:sp>
        <p:nvSpPr>
          <p:cNvPr id="25" name="Стрелка вправо 24"/>
          <p:cNvSpPr/>
          <p:nvPr/>
        </p:nvSpPr>
        <p:spPr>
          <a:xfrm>
            <a:off x="4338234" y="2582291"/>
            <a:ext cx="462368" cy="2974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3998913" y="7413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27728" y="2153949"/>
            <a:ext cx="6702606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i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собирает все материалы, использовавшиеся для проведения</a:t>
            </a:r>
            <a:br>
              <a:rPr lang="ru-RU" sz="2000" i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ИС, а также конверт с протоколами для оценивания ответов</a:t>
            </a:r>
            <a:br>
              <a:rPr lang="ru-RU" sz="2000" i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ИС и передает ответственному организатору ОО</a:t>
            </a:r>
            <a:br>
              <a:rPr lang="ru-RU" sz="2000" i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штабе</a:t>
            </a:r>
            <a:endParaRPr lang="ru-RU" sz="2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3998913" y="21732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0403" y="4113723"/>
            <a:ext cx="432783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специалист</a:t>
            </a:r>
          </a:p>
        </p:txBody>
      </p:sp>
      <p:sp>
        <p:nvSpPr>
          <p:cNvPr id="34" name="Стрелка вправо 33"/>
          <p:cNvSpPr/>
          <p:nvPr/>
        </p:nvSpPr>
        <p:spPr>
          <a:xfrm>
            <a:off x="4338234" y="4803354"/>
            <a:ext cx="462368" cy="3305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5" name="Таблица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220676"/>
              </p:ext>
            </p:extLst>
          </p:nvPr>
        </p:nvGraphicFramePr>
        <p:xfrm>
          <a:off x="4827728" y="4010139"/>
          <a:ext cx="7136590" cy="1961003"/>
        </p:xfrm>
        <a:graphic>
          <a:graphicData uri="http://schemas.openxmlformats.org/drawingml/2006/table">
            <a:tbl>
              <a:tblPr/>
              <a:tblGrid>
                <a:gridCol w="7136590"/>
              </a:tblGrid>
              <a:tr h="1961003">
                <a:tc>
                  <a:txBody>
                    <a:bodyPr/>
                    <a:lstStyle/>
                    <a:p>
                      <a:r>
                        <a:rPr lang="ru-RU" sz="1800" b="1" i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-сохраняет </a:t>
                      </a:r>
                      <a:r>
                        <a:rPr lang="ru-RU" sz="1800" b="1" i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lang="ru-RU" sz="1800" b="1" i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флеш</a:t>
                      </a:r>
                      <a:r>
                        <a:rPr lang="ru-RU" sz="1800" b="1" i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–накопитель аудиозапись ИС и передает</a:t>
                      </a:r>
                      <a:br>
                        <a:rPr lang="ru-RU" sz="1800" b="1" i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1" i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её ответственному организатору ОО;</a:t>
                      </a:r>
                      <a:br>
                        <a:rPr lang="ru-RU" sz="1800" b="1" i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1" i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переносит результаты ИС из протоколов экспертов для</a:t>
                      </a:r>
                      <a:br>
                        <a:rPr lang="ru-RU" sz="1800" b="1" i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1" i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оценивания ответов участников ИС в специализированную</a:t>
                      </a:r>
                      <a:br>
                        <a:rPr lang="ru-RU" sz="1800" b="1" i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1" i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 для внесения информации из протоколов оценивания ИС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29" marR="66529" marT="33264" marB="3326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21578319" y="193019"/>
            <a:ext cx="4690652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34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64972" y="182611"/>
            <a:ext cx="5998028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ИС-9  в ОО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1629" y="1284515"/>
            <a:ext cx="10929257" cy="53245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just">
              <a:spcAft>
                <a:spcPts val="0"/>
              </a:spcAft>
              <a:buNone/>
              <a:defRPr/>
            </a:pPr>
            <a:r>
              <a:rPr lang="ru-RU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itchFamily="18" charset="0"/>
              </a:rPr>
              <a:t>Ответственный организатор ОО передает в РЦОИ:</a:t>
            </a:r>
          </a:p>
          <a:p>
            <a:pPr algn="just">
              <a:spcAft>
                <a:spcPts val="0"/>
              </a:spcAft>
              <a:buNone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электронном носителе или по защищенному каналу связи:</a:t>
            </a:r>
          </a:p>
          <a:p>
            <a:pPr algn="just">
              <a:spcAft>
                <a:spcPts val="0"/>
              </a:spcAft>
              <a:buNone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специализированную форму для внесения информации из протоколов</a:t>
            </a:r>
          </a:p>
          <a:p>
            <a:pPr algn="just">
              <a:spcAft>
                <a:spcPts val="0"/>
              </a:spcAft>
              <a:buNone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оценивания ИС;</a:t>
            </a:r>
          </a:p>
          <a:p>
            <a:pPr algn="just">
              <a:spcAft>
                <a:spcPts val="0"/>
              </a:spcAft>
              <a:buNone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аудиозаписи ответов участников ИС;</a:t>
            </a:r>
          </a:p>
          <a:p>
            <a:pPr algn="just">
              <a:spcAft>
                <a:spcPts val="0"/>
              </a:spcAft>
              <a:buNone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журналы проведения опытной эксплуатации.</a:t>
            </a:r>
          </a:p>
          <a:p>
            <a:pPr algn="just">
              <a:spcAft>
                <a:spcPts val="0"/>
              </a:spcAft>
              <a:buNone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бумажных носителях:</a:t>
            </a:r>
          </a:p>
          <a:p>
            <a:pPr algn="just">
              <a:spcAft>
                <a:spcPts val="0"/>
              </a:spcAft>
              <a:buNone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ведомости учета проведения ИС в аудиториях;</a:t>
            </a:r>
          </a:p>
          <a:p>
            <a:pPr algn="just">
              <a:spcAft>
                <a:spcPts val="0"/>
              </a:spcAft>
              <a:buNone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протоколы экспертов для оценивания ответов участников ИС;</a:t>
            </a:r>
          </a:p>
          <a:p>
            <a:pPr algn="just">
              <a:spcAft>
                <a:spcPts val="0"/>
              </a:spcAft>
              <a:buNone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журналы проведения опытной эксплуатации</a:t>
            </a:r>
          </a:p>
          <a:p>
            <a:pPr algn="just">
              <a:defRPr/>
            </a:pP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33793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09056" y="685800"/>
            <a:ext cx="9710057" cy="3615267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41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8457" y="206829"/>
            <a:ext cx="11255829" cy="153488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ctr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Нормативная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база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8457" y="1890500"/>
            <a:ext cx="11255829" cy="37856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образования и науки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 от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2017 года № 1025 «О проведении мониторинга качества образования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Федеральной службы по надзору в сфере образования и науки №4848/02 от 11.10.2018 г. « Об участии в  проведении апробации модели государственной итоговой аттестации по русскому языку с устной частью в 9-х классах общеобразовательных организаций»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организации по желанию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4357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286" y="2819399"/>
            <a:ext cx="11843657" cy="387549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 algn="just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начала проведения апробации: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9:00</a:t>
            </a:r>
          </a:p>
          <a:p>
            <a:pPr marL="0" lvl="0" indent="0" algn="just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задача-апробация специализированного ПО «Планирование ГИА-9»</a:t>
            </a:r>
          </a:p>
          <a:p>
            <a:pPr marL="0" lvl="0" indent="0" algn="just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проведения ИС-9  в рамках апробации участники с ОВЗ привлекаются на добровольной основе</a:t>
            </a:r>
          </a:p>
          <a:p>
            <a:pPr marL="0" lvl="0" indent="0" algn="just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проведения апробации для указанной категории участников увеличивается до 30 минут</a:t>
            </a:r>
          </a:p>
          <a:p>
            <a:pPr marL="0" lvl="0" indent="0" algn="just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экзаменатора-собеседника могут привлекаться педагогические работники, обладающие коммуникативными навыками, независимо от их предметной специализации.</a:t>
            </a:r>
          </a:p>
          <a:p>
            <a:pPr marL="0" lvl="0" indent="0" algn="just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экспертов привлекаются только учителя русского языка и литературы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3285" y="350533"/>
            <a:ext cx="11843657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Цели, задачи и ограничения апробации ИС-9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3286" y="1153414"/>
            <a:ext cx="1184365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1.Проверка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организационных, технологических и информационных решений в рамках реализации мероприятий по внедрению итогового собеседования как допуска к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ГИА-9.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Проверка коммуникативной компетенции обучающихся основной школы, которая формируется на базе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лингвинистической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языковой компетенции  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3285" y="2353741"/>
            <a:ext cx="11843657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проведения апробации: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2018 года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39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30630" y="1676400"/>
            <a:ext cx="11941629" cy="5016831"/>
          </a:xfrm>
        </p:spPr>
        <p:txBody>
          <a:bodyPr>
            <a:normAutofit/>
          </a:bodyPr>
          <a:lstStyle/>
          <a:p>
            <a:pPr marL="265113" lvl="0" indent="-265113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3914" y="2481941"/>
            <a:ext cx="11702144" cy="181588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1.ИС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проходить в период учебного процесса</a:t>
            </a:r>
          </a:p>
          <a:p>
            <a:pPr algn="just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2.ИС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проводится в своей школе</a:t>
            </a:r>
          </a:p>
          <a:p>
            <a:pPr algn="just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3.ИС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проводится учителями школы</a:t>
            </a:r>
          </a:p>
          <a:p>
            <a:pPr algn="just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4.Получение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 для ИС - за 60 минут с федерального уровня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19743" y="8860"/>
            <a:ext cx="11876314" cy="12065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itchFamily="18" charset="0"/>
              </a:rPr>
              <a:t>Основные идеи</a:t>
            </a:r>
            <a:endParaRPr lang="ru-RU" b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08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24544" y="616316"/>
            <a:ext cx="109015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Кадровые ресурсы в ОО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5882" y="5353103"/>
            <a:ext cx="11911947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Эксперт                                                                                      Учитель </a:t>
            </a: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и литературы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5882" y="3824230"/>
            <a:ext cx="11911948" cy="11798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Экзаменатор-собеседник                                                         Учитель с высшим образованием</a:t>
            </a:r>
          </a:p>
          <a:p>
            <a:pPr lvl="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и </a:t>
            </a: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коммуникативными навыками</a:t>
            </a:r>
            <a:endParaRPr lang="ru-RU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</a:t>
            </a:r>
            <a:endParaRPr lang="ru-RU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05882" y="3095701"/>
            <a:ext cx="11911947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Организатор </a:t>
            </a: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 аудитории                               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Работники </a:t>
            </a: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05882" y="2451685"/>
            <a:ext cx="1191194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Технический </a:t>
            </a: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                                     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Учителя </a:t>
            </a: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владеющие навыками работы с ПК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08854" y="1766757"/>
            <a:ext cx="11908975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Ответственный организатор ОО                                </a:t>
            </a:r>
            <a:r>
              <a:rPr lang="ru-RU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</a:t>
            </a: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заместитель директора</a:t>
            </a:r>
          </a:p>
        </p:txBody>
      </p:sp>
    </p:spTree>
    <p:extLst>
      <p:ext uri="{BB962C8B-B14F-4D97-AF65-F5344CB8AC3E}">
        <p14:creationId xmlns:p14="http://schemas.microsoft.com/office/powerpoint/2010/main" val="159377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9990" y="1136369"/>
            <a:ext cx="8880511" cy="86870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108857" y="1967366"/>
            <a:ext cx="12006943" cy="432457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273050" lvl="0" indent="-273050" defTabSz="914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endParaRPr lang="ru-RU" alt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 defTabSz="914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ru-RU" altLang="ru-RU" sz="3600" b="1" dirty="0" smtClean="0">
                <a:solidFill>
                  <a:srgbClr val="009DD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altLang="ru-RU" sz="3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 defTabSz="914400" fontAlgn="base">
              <a:lnSpc>
                <a:spcPct val="90000"/>
              </a:lnSpc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ru-RU" altLang="ru-RU" sz="1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 с подключением к сети                                     - получение материалов для проведения ИС</a:t>
            </a:r>
          </a:p>
          <a:p>
            <a:pPr marL="273050" indent="-273050" defTabSz="914400" fontAlgn="base">
              <a:lnSpc>
                <a:spcPct val="90000"/>
              </a:lnSpc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ru-RU" altLang="ru-RU" sz="1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и установленным ПО                                             с федерального ресурса,</a:t>
            </a:r>
          </a:p>
          <a:p>
            <a:pPr marL="273050" indent="-273050" defTabSz="914400" fontAlgn="base">
              <a:lnSpc>
                <a:spcPct val="90000"/>
              </a:lnSpc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ru-RU" altLang="ru-RU" sz="1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«Результаты итогового                                                           - внесение результатов ИС,</a:t>
            </a:r>
          </a:p>
          <a:p>
            <a:pPr marL="273050" lvl="0" indent="-273050" defTabSz="914400" fontAlgn="base">
              <a:lnSpc>
                <a:spcPct val="90000"/>
              </a:lnSpc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ru-RU" altLang="ru-RU" sz="1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собеседования»                                                                       - взаимодействие с РЦОИ</a:t>
            </a:r>
          </a:p>
          <a:p>
            <a:pPr marL="273050" lvl="0" indent="-273050" defTabSz="914400" fontAlgn="base">
              <a:lnSpc>
                <a:spcPct val="90000"/>
              </a:lnSpc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endParaRPr lang="ru-RU" altLang="ru-RU" sz="19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 defTabSz="914400" fontAlgn="base">
              <a:lnSpc>
                <a:spcPct val="90000"/>
              </a:lnSpc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ru-RU" altLang="ru-RU" sz="1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Принтер                                                                                    -распечатка </a:t>
            </a:r>
            <a:r>
              <a:rPr lang="ru-RU" altLang="ru-RU" sz="1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 для проведения ИС</a:t>
            </a:r>
          </a:p>
          <a:p>
            <a:pPr marL="273050" lvl="0" indent="-273050" defTabSz="914400" fontAlgn="base">
              <a:lnSpc>
                <a:spcPct val="90000"/>
              </a:lnSpc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ru-RU" altLang="ru-RU" sz="1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и </a:t>
            </a:r>
            <a:r>
              <a:rPr lang="ru-RU" altLang="ru-RU" sz="1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</a:t>
            </a:r>
            <a:endParaRPr lang="ru-RU" altLang="ru-RU" sz="19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 defTabSz="914400" fontAlgn="base">
              <a:lnSpc>
                <a:spcPct val="90000"/>
              </a:lnSpc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ru-RU" altLang="ru-RU" sz="1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 + микрофон/ диктофон                                   </a:t>
            </a:r>
            <a:r>
              <a:rPr lang="ru-RU" altLang="ru-RU" sz="1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- запись </a:t>
            </a:r>
            <a:r>
              <a:rPr lang="ru-RU" altLang="ru-RU" sz="1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</a:t>
            </a:r>
            <a:r>
              <a:rPr lang="ru-RU" altLang="ru-RU" sz="1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 </a:t>
            </a:r>
            <a:r>
              <a:rPr lang="ru-RU" altLang="ru-RU" sz="1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  экзаменатором </a:t>
            </a:r>
            <a:r>
              <a:rPr lang="ru-RU" altLang="ru-RU" sz="1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73050" lvl="0" indent="-273050" defTabSz="914400" fontAlgn="base">
              <a:lnSpc>
                <a:spcPct val="90000"/>
              </a:lnSpc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ru-RU" altLang="ru-RU" sz="1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собеседником</a:t>
            </a:r>
            <a:endParaRPr lang="ru-RU" altLang="ru-RU" sz="19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lvl="0" indent="-273050" defTabSz="914400" fontAlgn="base">
              <a:lnSpc>
                <a:spcPct val="90000"/>
              </a:lnSpc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ru-RU" altLang="ru-RU" sz="1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</a:p>
          <a:p>
            <a:pPr marL="273050" lvl="0" indent="-273050" defTabSz="914400" fontAlgn="base">
              <a:lnSpc>
                <a:spcPct val="90000"/>
              </a:lnSpc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ru-RU" altLang="ru-RU" sz="1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- </a:t>
            </a:r>
            <a:r>
              <a:rPr lang="ru-RU" altLang="ru-RU" sz="1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ответов участников ИС, передача</a:t>
            </a:r>
          </a:p>
          <a:p>
            <a:pPr marL="273050" lvl="0" indent="-273050" defTabSz="914400" fontAlgn="base">
              <a:lnSpc>
                <a:spcPct val="90000"/>
              </a:lnSpc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ru-RU" altLang="ru-RU" sz="19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Флеш</a:t>
            </a:r>
            <a:r>
              <a:rPr lang="ru-RU" altLang="ru-RU" sz="1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-накопитель                                                                                            данных </a:t>
            </a:r>
            <a:r>
              <a:rPr lang="ru-RU" altLang="ru-RU" sz="1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РЦОИ</a:t>
            </a:r>
          </a:p>
          <a:p>
            <a:pPr marL="273050" lvl="0" indent="-273050" defTabSz="914400" fontAlgn="base">
              <a:lnSpc>
                <a:spcPct val="90000"/>
              </a:lnSpc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ru-RU" alt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</a:t>
            </a:r>
            <a:endParaRPr lang="ru-RU" alt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8857" y="736810"/>
            <a:ext cx="12006943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в ОО</a:t>
            </a:r>
          </a:p>
        </p:txBody>
      </p:sp>
    </p:spTree>
    <p:extLst>
      <p:ext uri="{BB962C8B-B14F-4D97-AF65-F5344CB8AC3E}">
        <p14:creationId xmlns:p14="http://schemas.microsoft.com/office/powerpoint/2010/main" val="243166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800100"/>
            <a:ext cx="9677399" cy="83127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ресурсов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737754" y="1506682"/>
            <a:ext cx="10557163" cy="43380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аудитория:  2 человека (экзаменатор-собеседник, эксперт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 с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микрофоном/диктофон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15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минут = 1 участник (4 участника в час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1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из 28 человек = 7 часов</a:t>
            </a: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процедуры: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урока           1 класс 2 аудитории 2 экзаменатора - собеседника 2 эксперта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            2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4 аудитории 4 экзаменатора - собеседника 4 эксперта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Пр-3.5 ч.        3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6 аудиторий 6 экзаменаторов - собеседников 6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86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0"/>
            <a:ext cx="11691257" cy="137726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6000" b="1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/>
              </a:rPr>
              <a:t>Документы</a:t>
            </a:r>
            <a:r>
              <a:rPr lang="ru-RU" sz="3200" dirty="0">
                <a:ln>
                  <a:noFill/>
                </a:ln>
                <a:solidFill>
                  <a:srgbClr val="90C226"/>
                </a:solidFill>
                <a:latin typeface="Trebuchet MS"/>
              </a:rPr>
              <a:t/>
            </a:r>
            <a:br>
              <a:rPr lang="ru-RU" sz="3200" dirty="0">
                <a:ln>
                  <a:noFill/>
                </a:ln>
                <a:solidFill>
                  <a:srgbClr val="90C226"/>
                </a:solidFill>
                <a:latin typeface="Trebuchet M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3888" y="1967023"/>
            <a:ext cx="9822709" cy="39088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59268" y="2556177"/>
            <a:ext cx="8960589" cy="24622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  <a:t/>
            </a:r>
            <a:b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</a:br>
            <a:r>
              <a:rPr lang="ru-RU" sz="2800" b="1" dirty="0">
                <a:solidFill>
                  <a:srgbClr val="2B4A76"/>
                </a:solidFill>
                <a:latin typeface="Calibri" panose="020F0502020204030204" pitchFamily="34" charset="0"/>
              </a:rPr>
              <a:t/>
            </a:r>
            <a:br>
              <a:rPr lang="ru-RU" sz="2800" b="1" dirty="0">
                <a:solidFill>
                  <a:srgbClr val="2B4A76"/>
                </a:solidFill>
                <a:latin typeface="Calibri" panose="020F0502020204030204" pitchFamily="34" charset="0"/>
              </a:rPr>
            </a:br>
            <a: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  <a:t>• Текст для чтения, карточки с темами беседы на выбор и планами беседы (по 2 экз.)</a:t>
            </a:r>
            <a:b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</a:br>
            <a: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  <a:t>• Карточки экзаменатора-собеседника по каждой теме беседы (по каждой теме)</a:t>
            </a:r>
            <a:b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</a:br>
            <a: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  <a:t>• Ведомость учета проведения ИС в аудитории (1 на ауд.)</a:t>
            </a:r>
            <a:b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</a:br>
            <a: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  <a:t>• Протоколы эксперта для оценивания ответов участников ИС (на каждого участника)</a:t>
            </a:r>
            <a:b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</a:br>
            <a: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  <a:t>• Конверты для упаковки протоколов эксперта для оценивания ответов участников ИС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1363092"/>
            <a:ext cx="1768928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2B4A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ОО из</a:t>
            </a:r>
            <a:br>
              <a:rPr lang="ru-RU" sz="2800" b="1" dirty="0">
                <a:solidFill>
                  <a:srgbClr val="2B4A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2B4A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РЦОИ</a:t>
            </a:r>
          </a:p>
          <a:p>
            <a:pPr algn="ctr"/>
            <a:r>
              <a:rPr lang="ru-RU" sz="1400" b="1" dirty="0" smtClean="0">
                <a:solidFill>
                  <a:srgbClr val="2B4A7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чем за сутки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59268" y="1178908"/>
            <a:ext cx="8960589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  <a:t>Список участников ИС</a:t>
            </a:r>
            <a:b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</a:br>
            <a: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  <a:t>• Специализированная форма для внесения информации из протоколов оценивания ИС</a:t>
            </a:r>
            <a:b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</a:br>
            <a: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  <a:t>• Журнал проведения апробации</a:t>
            </a:r>
            <a:b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</a:br>
            <a:r>
              <a:rPr lang="ru-RU" dirty="0">
                <a:solidFill>
                  <a:srgbClr val="2B4A76"/>
                </a:solidFill>
                <a:latin typeface="Calibri" panose="020F0502020204030204" pitchFamily="34" charset="0"/>
              </a:rPr>
              <a:t>• Регламент проведения опытной эксплуатации, сборник форм</a:t>
            </a:r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1997528" y="1497245"/>
            <a:ext cx="734786" cy="4697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8600" y="3013504"/>
            <a:ext cx="1768928" cy="28931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2B4A76"/>
                </a:solidFill>
                <a:latin typeface="Calibri" panose="020F0502020204030204" pitchFamily="34" charset="0"/>
              </a:rPr>
              <a:t>В аудиторию</a:t>
            </a:r>
            <a:br>
              <a:rPr lang="ru-RU" sz="2800" b="1" dirty="0">
                <a:solidFill>
                  <a:srgbClr val="2B4A76"/>
                </a:solidFill>
                <a:latin typeface="Calibri" panose="020F0502020204030204" pitchFamily="34" charset="0"/>
              </a:rPr>
            </a:br>
            <a:r>
              <a:rPr lang="ru-RU" sz="2800" b="1" dirty="0">
                <a:solidFill>
                  <a:srgbClr val="2B4A76"/>
                </a:solidFill>
                <a:latin typeface="Calibri" panose="020F0502020204030204" pitchFamily="34" charset="0"/>
              </a:rPr>
              <a:t>проведения</a:t>
            </a:r>
            <a:r>
              <a:rPr lang="ru-RU" sz="2800" dirty="0"/>
              <a:t> </a:t>
            </a:r>
            <a:endParaRPr lang="ru-RU" sz="2800" dirty="0" smtClean="0"/>
          </a:p>
          <a:p>
            <a:pPr algn="ctr"/>
            <a:r>
              <a:rPr lang="ru-RU" sz="1400" dirty="0" smtClean="0"/>
              <a:t>В день экзамена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2044868" y="3535484"/>
            <a:ext cx="703773" cy="5035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8600" y="5657671"/>
            <a:ext cx="176892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2B4A76"/>
                </a:solidFill>
                <a:latin typeface="Calibri" panose="020F0502020204030204" pitchFamily="34" charset="0"/>
              </a:rPr>
              <a:t>В штаб</a:t>
            </a:r>
            <a:r>
              <a:rPr lang="ru-RU" sz="3600" dirty="0"/>
              <a:t> 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7" name="Стрелка вправо 16"/>
          <p:cNvSpPr/>
          <p:nvPr/>
        </p:nvSpPr>
        <p:spPr>
          <a:xfrm>
            <a:off x="2167080" y="5875868"/>
            <a:ext cx="581561" cy="4269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959269" y="5633412"/>
            <a:ext cx="9080332" cy="98488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2B4A76"/>
                </a:solidFill>
                <a:latin typeface="Calibri" panose="020F0502020204030204" pitchFamily="34" charset="0"/>
              </a:rPr>
              <a:t>• Специализированная форма для внесения информации из</a:t>
            </a:r>
            <a:br>
              <a:rPr lang="ru-RU" sz="2000" dirty="0">
                <a:solidFill>
                  <a:srgbClr val="2B4A76"/>
                </a:solidFill>
                <a:latin typeface="Calibri" panose="020F0502020204030204" pitchFamily="34" charset="0"/>
              </a:rPr>
            </a:br>
            <a:r>
              <a:rPr lang="ru-RU" sz="2000" dirty="0" smtClean="0">
                <a:solidFill>
                  <a:srgbClr val="2B4A76"/>
                </a:solidFill>
                <a:latin typeface="Calibri" panose="020F0502020204030204" pitchFamily="34" charset="0"/>
              </a:rPr>
              <a:t>протоколов </a:t>
            </a:r>
            <a:r>
              <a:rPr lang="ru-RU" sz="2000" dirty="0">
                <a:solidFill>
                  <a:srgbClr val="2B4A76"/>
                </a:solidFill>
                <a:latin typeface="Calibri" panose="020F0502020204030204" pitchFamily="34" charset="0"/>
              </a:rPr>
              <a:t>оценивания ИС</a:t>
            </a:r>
            <a:r>
              <a:rPr lang="ru-RU" sz="2000" dirty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514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371" y="66181"/>
            <a:ext cx="11448886" cy="137726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Доставка материалов ИС</a:t>
            </a:r>
            <a:r>
              <a:rPr lang="ru-RU" dirty="0">
                <a:ln>
                  <a:noFill/>
                </a:ln>
                <a:solidFill>
                  <a:srgbClr val="90C226"/>
                </a:solidFill>
                <a:latin typeface="Trebuchet MS"/>
              </a:rPr>
              <a:t/>
            </a:r>
            <a:br>
              <a:rPr lang="ru-RU" dirty="0">
                <a:ln>
                  <a:noFill/>
                </a:ln>
                <a:solidFill>
                  <a:srgbClr val="90C226"/>
                </a:solidFill>
                <a:latin typeface="Trebuchet M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3888" y="1967023"/>
            <a:ext cx="9822709" cy="39088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           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81965" y="1656605"/>
            <a:ext cx="8969697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доставки материалов для проведения ИС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47700" y="2543949"/>
            <a:ext cx="10896600" cy="36009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Портал, используемый для доставки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 итогового сочинения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изложения)                                                                                За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 минут до начала ИС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доступны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одного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момента размещения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6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1_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Бороздки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/>
          </a:solidFill>
          <a:prstDash val="solid"/>
        </a:ln>
        <a:ln w="58420" cap="flat" cmpd="thickThin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27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31750" h="63500" prst="riblet"/>
          </a:sp3d>
        </a:effectStyle>
        <a:effectStyle>
          <a:effectLst>
            <a:outerShdw blurRad="50800" dist="38100" dir="27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57150" h="114300" prst="riblet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3153</TotalTime>
  <Words>1028</Words>
  <Application>Microsoft Office PowerPoint</Application>
  <PresentationFormat>Широкоэкранный</PresentationFormat>
  <Paragraphs>212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Calibri</vt:lpstr>
      <vt:lpstr>Century Gothic</vt:lpstr>
      <vt:lpstr>Times New Roman</vt:lpstr>
      <vt:lpstr>Trebuchet MS</vt:lpstr>
      <vt:lpstr>Wingdings 2</vt:lpstr>
      <vt:lpstr>Wingdings 3</vt:lpstr>
      <vt:lpstr>Сектор</vt:lpstr>
      <vt:lpstr>1_Сектор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Расчет ресурсов</vt:lpstr>
      <vt:lpstr>Документы </vt:lpstr>
      <vt:lpstr> Доставка материалов ИС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 </vt:lpstr>
      <vt:lpstr>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Единый государственный экзамен (ЕГЭ)</dc:title>
  <dc:creator>Пользователь Windows</dc:creator>
  <cp:lastModifiedBy>Тамамат</cp:lastModifiedBy>
  <cp:revision>223</cp:revision>
  <dcterms:created xsi:type="dcterms:W3CDTF">2014-10-23T05:56:19Z</dcterms:created>
  <dcterms:modified xsi:type="dcterms:W3CDTF">2018-11-06T06:59:26Z</dcterms:modified>
</cp:coreProperties>
</file>