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73765D-9727-45B5-9220-52BAE9A7F886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2AFA94-0992-43EF-858C-0025EAFA1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915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FA94-0992-43EF-858C-0025EAFA124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140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E517-3F82-4D82-964D-6178F1835166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9550E2-EA9E-4D17-BE66-2DE7D239BCB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E517-3F82-4D82-964D-6178F1835166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550E2-EA9E-4D17-BE66-2DE7D239BC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E517-3F82-4D82-964D-6178F1835166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550E2-EA9E-4D17-BE66-2DE7D239BC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E517-3F82-4D82-964D-6178F1835166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550E2-EA9E-4D17-BE66-2DE7D239BC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E517-3F82-4D82-964D-6178F1835166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550E2-EA9E-4D17-BE66-2DE7D239BCB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E517-3F82-4D82-964D-6178F1835166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550E2-EA9E-4D17-BE66-2DE7D239BCB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E517-3F82-4D82-964D-6178F1835166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550E2-EA9E-4D17-BE66-2DE7D239BCB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E517-3F82-4D82-964D-6178F1835166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550E2-EA9E-4D17-BE66-2DE7D239BC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E517-3F82-4D82-964D-6178F1835166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550E2-EA9E-4D17-BE66-2DE7D239BC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E517-3F82-4D82-964D-6178F1835166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550E2-EA9E-4D17-BE66-2DE7D239BC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7E517-3F82-4D82-964D-6178F1835166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550E2-EA9E-4D17-BE66-2DE7D239BC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517E517-3F82-4D82-964D-6178F1835166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B9550E2-EA9E-4D17-BE66-2DE7D239BCB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obrnadzor.gov.ru/ru/press_center/news/index.php?id_4=6565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ipi.ru/oge-i-gve-9/demoversii-specifikacii-kodifikatory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fourok.ru/" TargetMode="External"/><Relationship Id="rId2" Type="http://schemas.openxmlformats.org/officeDocument/2006/relationships/hyperlink" Target="http://licey.net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prosv.ru/" TargetMode="External"/><Relationship Id="rId4" Type="http://schemas.openxmlformats.org/officeDocument/2006/relationships/hyperlink" Target="http://www.schoolparallel.umi.ru/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764704"/>
            <a:ext cx="9144000" cy="3312368"/>
          </a:xfrm>
          <a:prstGeom prst="rect">
            <a:avLst/>
          </a:prstGeom>
          <a:solidFill>
            <a:srgbClr val="003192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0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 marL="355600"/>
            <a:r>
              <a:rPr lang="ru-RU" altLang="ru-RU" sz="3200" b="1" dirty="0" smtClean="0">
                <a:solidFill>
                  <a:schemeClr val="bg1"/>
                </a:solidFill>
                <a:latin typeface="Georgia" pitchFamily="18" charset="0"/>
              </a:rPr>
              <a:t>Критерии оценивания раздела «Говорение» по русскому языку </a:t>
            </a:r>
            <a:br>
              <a:rPr lang="ru-RU" altLang="ru-RU" sz="3200" b="1" dirty="0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altLang="ru-RU" sz="3200" b="1" dirty="0" smtClean="0">
                <a:solidFill>
                  <a:schemeClr val="bg1"/>
                </a:solidFill>
                <a:latin typeface="Georgia" pitchFamily="18" charset="0"/>
              </a:rPr>
              <a:t>(9 класс) в 2017-2018 учебном году: формат экзамена, методика подготовки, оценивание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34306999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632848" cy="706437"/>
          </a:xfrm>
          <a:noFill/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lnSpc>
                <a:spcPts val="3000"/>
              </a:lnSpc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/>
            </a:r>
            <a:b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</a:b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/>
            </a:r>
            <a:b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</a:b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/>
            </a:r>
            <a:b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</a:b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Задание </a:t>
            </a:r>
            <a:r>
              <a:rPr lang="ru-RU" altLang="ru-RU" sz="2000" b="1" kern="1200" cap="all" dirty="0" smtClean="0">
                <a:solidFill>
                  <a:srgbClr val="002060"/>
                </a:solidFill>
                <a:latin typeface="+mj-lt"/>
                <a:ea typeface="+mn-ea"/>
                <a:cs typeface="+mn-cs"/>
              </a:rPr>
              <a:t>2</a:t>
            </a: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. Пересказ текста с включением приведённого высказывания</a:t>
            </a:r>
            <a:b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</a:b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/>
            </a:r>
            <a:b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</a:br>
            <a:endParaRPr lang="ru-RU" altLang="ru-RU" sz="2000" b="1" kern="1200" cap="all" dirty="0" smtClean="0">
              <a:solidFill>
                <a:srgbClr val="002060"/>
              </a:solidFill>
              <a:latin typeface="Georgia" pitchFamily="18" charset="0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2" y="1333929"/>
          <a:ext cx="8784975" cy="5388169"/>
        </p:xfrm>
        <a:graphic>
          <a:graphicData uri="http://schemas.openxmlformats.org/drawingml/2006/table">
            <a:tbl>
              <a:tblPr/>
              <a:tblGrid>
                <a:gridCol w="504056"/>
                <a:gridCol w="6912768"/>
                <a:gridCol w="1368151"/>
              </a:tblGrid>
              <a:tr h="498431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№</a:t>
                      </a:r>
                      <a:endParaRPr lang="ru-RU" sz="1600" dirty="0">
                        <a:solidFill>
                          <a:schemeClr val="bg1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19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cap="all" baseline="0" dirty="0">
                          <a:solidFill>
                            <a:schemeClr val="bg1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Критерии оценивания пересказа текста с включением приведённого высказывания</a:t>
                      </a:r>
                      <a:endParaRPr lang="ru-RU" sz="1600" cap="all" baseline="0" dirty="0">
                        <a:solidFill>
                          <a:schemeClr val="bg1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19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1404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П1</a:t>
                      </a:r>
                      <a:endParaRPr lang="ru-RU" sz="160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Сохранение при пересказе микротем текста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Баллы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270406">
                <a:tc rowSpan="2"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Все основные микротемы исходного текста сохранены</a:t>
                      </a: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31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Упущена или добавлена одна и более </a:t>
                      </a:r>
                      <a:r>
                        <a:rPr lang="ru-RU" sz="1600" dirty="0" err="1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микротем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8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969895" algn="ctr"/>
                          <a:tab pos="5940425" algn="r"/>
                        </a:tabLst>
                        <a:defRPr/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П2</a:t>
                      </a:r>
                      <a:endParaRPr lang="ru-RU" sz="1600" kern="1200" dirty="0" smtClean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Соблюдение фактологической точности  при пересказе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275843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Фактических ошибок, связанных с пониманием текста, нет.</a:t>
                      </a:r>
                      <a:endParaRPr lang="ru-RU" sz="1600" b="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843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Допущены фактические ошибки (одна и более)</a:t>
                      </a:r>
                      <a:endParaRPr lang="ru-RU" sz="1600" b="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6681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П3</a:t>
                      </a:r>
                      <a:endParaRPr lang="ru-RU" sz="160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Работа с высказыванием</a:t>
                      </a:r>
                      <a:endParaRPr lang="ru-RU" sz="160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498431">
                <a:tc rowSpan="2"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Приведенное высказывание включено в текст во время пересказа уместно, логично.</a:t>
                      </a: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460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Приведенное высказывание включено в текст во время пересказа не уместно </a:t>
                      </a: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и/или</a:t>
                      </a: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не логично, </a:t>
                      </a: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или</a:t>
                      </a: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приведенное высказывание не включено в текст во время пересказа.</a:t>
                      </a: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6509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П4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Способы цитирования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266509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Ошибок нет</a:t>
                      </a:r>
                      <a:endParaRPr lang="ru-RU" sz="1600" b="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7000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Допущены ошибки при цитировании</a:t>
                      </a:r>
                      <a:r>
                        <a:rPr lang="ru-RU" sz="1600" b="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(одна и больше)</a:t>
                      </a:r>
                      <a:endParaRPr lang="ru-RU" sz="1600" b="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9215">
                <a:tc gridSpan="2"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Максимальное количество баллов за всё задание</a:t>
                      </a:r>
                      <a:endParaRPr lang="ru-RU" sz="160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29473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259632" y="404664"/>
            <a:ext cx="7427168" cy="511175"/>
          </a:xfrm>
          <a:noFill/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FF0066"/>
                </a:solidFill>
                <a:latin typeface="Georgia" pitchFamily="18" charset="0"/>
                <a:ea typeface="+mn-ea"/>
                <a:cs typeface="+mn-cs"/>
              </a:rPr>
              <a:t>Задание 3. Монологическое высказывание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0" y="1268760"/>
            <a:ext cx="9144000" cy="1039470"/>
          </a:xfrm>
          <a:prstGeom prst="rect">
            <a:avLst/>
          </a:prstGeom>
          <a:solidFill>
            <a:srgbClr val="B7C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538163"/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Задание 3 проверяет умение строить монологическое высказывание по теме. Важно раскрыть тему в соответствии с выбранными условиями речевой ситуации, соблюдая требования логичности речи.  Максимальный балл – 3.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0" y="2420888"/>
            <a:ext cx="9144000" cy="720080"/>
          </a:xfrm>
          <a:prstGeom prst="rect">
            <a:avLst/>
          </a:prstGeom>
          <a:solidFill>
            <a:srgbClr val="B7C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538163"/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Три варианта монолога 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(описание, повествование, рассуждение) имеют </a:t>
            </a:r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примерно одинаковую сложность, но они отличаются целями и набором специфических средств.</a:t>
            </a:r>
          </a:p>
        </p:txBody>
      </p:sp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0" y="3212976"/>
            <a:ext cx="9144000" cy="720080"/>
          </a:xfrm>
          <a:prstGeom prst="rect">
            <a:avLst/>
          </a:prstGeom>
          <a:solidFill>
            <a:srgbClr val="B7C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538163"/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Монологическое и тематическое высказывание создаётся с опорой на вербальную и визуальную информацию.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0" y="4005064"/>
            <a:ext cx="9144000" cy="864096"/>
          </a:xfrm>
          <a:prstGeom prst="rect">
            <a:avLst/>
          </a:prstGeom>
          <a:solidFill>
            <a:srgbClr val="B7C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538163"/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На подготовку учащимся даётся 1 минута, в течение которой они могут продумать содержание своего монолога, сделать пометы или записи на листке для подготовки.</a:t>
            </a: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 bwMode="auto">
          <a:xfrm>
            <a:off x="0" y="4941168"/>
            <a:ext cx="9144000" cy="648072"/>
          </a:xfrm>
          <a:prstGeom prst="rect">
            <a:avLst/>
          </a:prstGeom>
          <a:solidFill>
            <a:srgbClr val="B7C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538163"/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Объём монологического высказывания должен составлять не менее 10 фраз.</a:t>
            </a: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 bwMode="auto">
          <a:xfrm>
            <a:off x="0" y="5661248"/>
            <a:ext cx="9144000" cy="576064"/>
          </a:xfrm>
          <a:prstGeom prst="rect">
            <a:avLst/>
          </a:prstGeom>
          <a:solidFill>
            <a:srgbClr val="B7C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538163"/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Учащийся должен учитывать речевую 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ситуацию.</a:t>
            </a:r>
            <a:endParaRPr lang="ru-RU" sz="16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 bwMode="auto">
          <a:xfrm>
            <a:off x="0" y="6281936"/>
            <a:ext cx="9144000" cy="576064"/>
          </a:xfrm>
          <a:prstGeom prst="rect">
            <a:avLst/>
          </a:prstGeom>
          <a:solidFill>
            <a:srgbClr val="B7C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538163"/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Правильность речи заданий 3 и 4 оценивается совместно. </a:t>
            </a:r>
          </a:p>
        </p:txBody>
      </p:sp>
    </p:spTree>
    <p:extLst>
      <p:ext uri="{BB962C8B-B14F-4D97-AF65-F5344CB8AC3E}">
        <p14:creationId xmlns:p14="http://schemas.microsoft.com/office/powerpoint/2010/main" val="34065871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740352" cy="764704"/>
          </a:xfrm>
          <a:noFill/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Задание </a:t>
            </a:r>
            <a:r>
              <a:rPr lang="ru-RU" altLang="ru-RU" sz="2000" b="1" kern="1200" cap="all" dirty="0" smtClean="0">
                <a:solidFill>
                  <a:srgbClr val="002060"/>
                </a:solidFill>
                <a:latin typeface="+mj-lt"/>
                <a:ea typeface="+mn-ea"/>
                <a:cs typeface="+mn-cs"/>
              </a:rPr>
              <a:t>3</a:t>
            </a: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. Монологическое высказывание</a:t>
            </a:r>
            <a:b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</a:b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                           </a:t>
            </a: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</a:rPr>
              <a:t>(ДЕМОВЕРСИЯ)</a:t>
            </a:r>
            <a:endParaRPr lang="ru-RU" altLang="ru-RU" sz="2000" b="1" kern="1200" cap="all" dirty="0" smtClean="0">
              <a:solidFill>
                <a:srgbClr val="002060"/>
              </a:solidFill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251520" y="1844824"/>
            <a:ext cx="8640960" cy="3888432"/>
          </a:xfrm>
        </p:spPr>
        <p:txBody>
          <a:bodyPr/>
          <a:lstStyle/>
          <a:p>
            <a:pPr marL="6350" indent="-6350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Выберите один из предложенных вариантов беседы:</a:t>
            </a:r>
            <a:endParaRPr lang="ru-RU" sz="20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6350" indent="-6350">
              <a:buFontTx/>
              <a:buNone/>
            </a:pPr>
            <a:endParaRPr lang="ru-RU" sz="20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6350" indent="-6350">
              <a:buFontTx/>
              <a:buNone/>
            </a:pPr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1.  Праздник (на основе описания фотографии).</a:t>
            </a:r>
          </a:p>
          <a:p>
            <a:pPr marL="6350" indent="-6350">
              <a:buFontTx/>
              <a:buNone/>
            </a:pPr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2.  Мой поход (экскурсия), который запомнился мне больше всего (повествование на основе жизненного опыта).</a:t>
            </a:r>
          </a:p>
          <a:p>
            <a:pPr marL="6350" indent="-6350">
              <a:buFontTx/>
              <a:buNone/>
            </a:pPr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3.  Всегда ли нужно следовать моде? (рассуждение по поставленному вопросу)</a:t>
            </a:r>
          </a:p>
          <a:p>
            <a:pPr marL="6350" indent="-6350">
              <a:buFontTx/>
              <a:buNone/>
            </a:pPr>
            <a:r>
              <a:rPr lang="ru-RU" sz="2000" dirty="0" smtClean="0">
                <a:solidFill>
                  <a:srgbClr val="002060"/>
                </a:solidFill>
                <a:latin typeface="Georgia" pitchFamily="18" charset="0"/>
              </a:rPr>
              <a:t> </a:t>
            </a:r>
          </a:p>
          <a:p>
            <a:pPr marL="6350" indent="-6350"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У Вас есть 1 минута на подготовку. Ваше высказывание должно занимать не более 3 минут.</a:t>
            </a:r>
            <a:r>
              <a:rPr lang="ru-RU" sz="2000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</a:p>
          <a:p>
            <a:pPr>
              <a:buFontTx/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5472596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259632" y="404664"/>
            <a:ext cx="6059016" cy="634082"/>
          </a:xfrm>
          <a:noFill/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Карточка 1. Описание</a:t>
            </a: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marL="3670300" indent="0">
              <a:buFontTx/>
              <a:buNone/>
              <a:defRPr/>
            </a:pPr>
            <a:endParaRPr lang="ru-RU" sz="2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3670300" indent="0">
              <a:buFontTx/>
              <a:buNone/>
              <a:defRPr/>
            </a:pPr>
            <a:endParaRPr lang="ru-RU" sz="2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3670300" indent="0">
              <a:buFontTx/>
              <a:buNone/>
              <a:defRPr/>
            </a:pPr>
            <a:endParaRPr lang="ru-RU" sz="2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3670300" indent="0"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Тема </a:t>
            </a:r>
            <a:r>
              <a:rPr lang="ru-RU" sz="2400" b="1" dirty="0">
                <a:solidFill>
                  <a:srgbClr val="002060"/>
                </a:solidFill>
                <a:latin typeface="Georgia" pitchFamily="18" charset="0"/>
              </a:rPr>
              <a:t>1. </a:t>
            </a:r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Праздник</a:t>
            </a:r>
          </a:p>
          <a:p>
            <a:pPr marL="3670300" indent="0">
              <a:buFontTx/>
              <a:buNone/>
              <a:defRPr/>
            </a:pPr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  <a:p>
            <a:pPr marL="3670300" indent="0">
              <a:buFontTx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Georgia" pitchFamily="18" charset="0"/>
              </a:rPr>
              <a:t>1. Опишите фотографию. </a:t>
            </a:r>
          </a:p>
          <a:p>
            <a:pPr>
              <a:buFontTx/>
              <a:buNone/>
              <a:defRPr/>
            </a:pPr>
            <a:r>
              <a:rPr lang="ru-RU" sz="2400" dirty="0">
                <a:solidFill>
                  <a:srgbClr val="002060"/>
                </a:solidFill>
                <a:latin typeface="Georgia" pitchFamily="18" charset="0"/>
              </a:rPr>
              <a:t> </a:t>
            </a:r>
            <a:endParaRPr lang="ru-RU" sz="2400" dirty="0" smtClean="0">
              <a:solidFill>
                <a:srgbClr val="002060"/>
              </a:solidFill>
              <a:latin typeface="Georgia" pitchFamily="18" charset="0"/>
            </a:endParaRPr>
          </a:p>
          <a:p>
            <a:pPr>
              <a:buFontTx/>
              <a:buNone/>
              <a:defRPr/>
            </a:pPr>
            <a:endParaRPr lang="ru-RU" sz="2000" dirty="0" smtClean="0">
              <a:solidFill>
                <a:srgbClr val="002060"/>
              </a:solidFill>
              <a:latin typeface="Georgia" pitchFamily="18" charset="0"/>
            </a:endParaRPr>
          </a:p>
          <a:p>
            <a:pPr>
              <a:buFontTx/>
              <a:buNone/>
              <a:defRPr/>
            </a:pPr>
            <a:endParaRPr lang="ru-RU" sz="2000" dirty="0" smtClean="0">
              <a:solidFill>
                <a:srgbClr val="002060"/>
              </a:solidFill>
              <a:latin typeface="Georgia" pitchFamily="18" charset="0"/>
            </a:endParaRPr>
          </a:p>
          <a:p>
            <a:pPr>
              <a:buFontTx/>
              <a:buNone/>
              <a:defRPr/>
            </a:pPr>
            <a:endParaRPr lang="ru-RU" sz="2000" dirty="0">
              <a:solidFill>
                <a:srgbClr val="002060"/>
              </a:solidFill>
              <a:latin typeface="Georgia" pitchFamily="18" charset="0"/>
            </a:endParaRPr>
          </a:p>
          <a:p>
            <a:pPr>
              <a:buFontTx/>
              <a:buNone/>
              <a:defRPr/>
            </a:pPr>
            <a:endParaRPr lang="ru-RU" sz="2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>
              <a:buFontTx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Не забудьте описать:</a:t>
            </a:r>
          </a:p>
          <a:p>
            <a:pPr>
              <a:defRPr/>
            </a:pPr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место и время проведения праздника;</a:t>
            </a:r>
          </a:p>
          <a:p>
            <a:pPr>
              <a:defRPr/>
            </a:pPr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событие, которому, по Вашему мнению, посвящён праздник;</a:t>
            </a:r>
          </a:p>
          <a:p>
            <a:pPr>
              <a:defRPr/>
            </a:pPr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присутствующих на празднике;</a:t>
            </a:r>
          </a:p>
          <a:p>
            <a:pPr>
              <a:defRPr/>
            </a:pPr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общую атмосферу праздника и настроение участников.</a:t>
            </a:r>
            <a:endParaRPr lang="ru-RU" sz="2000" i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6" name="Рисунок 3" descr="C:\Users\Сергей\Desktop\Таня фото для работы\DSC_08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16832"/>
            <a:ext cx="3463757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733531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259632" y="476672"/>
            <a:ext cx="5760640" cy="490066"/>
          </a:xfrm>
          <a:noFill/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Карточка 2. Повествование</a:t>
            </a: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251520" y="1700808"/>
            <a:ext cx="8640960" cy="3960440"/>
          </a:xfrm>
        </p:spPr>
        <p:txBody>
          <a:bodyPr>
            <a:normAutofit/>
          </a:bodyPr>
          <a:lstStyle/>
          <a:p>
            <a:pPr marL="6350" indent="-6350">
              <a:buFontTx/>
              <a:buNone/>
              <a:defRPr/>
            </a:pP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Тема 2</a:t>
            </a:r>
            <a:r>
              <a:rPr lang="ru-RU" sz="2000" dirty="0">
                <a:solidFill>
                  <a:srgbClr val="002060"/>
                </a:solidFill>
                <a:latin typeface="Georgia" pitchFamily="18" charset="0"/>
              </a:rPr>
              <a:t>. 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Расскажите о том, как Вы ходили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в поход</a:t>
            </a:r>
            <a:b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(на экскурсию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).</a:t>
            </a:r>
          </a:p>
          <a:p>
            <a:pPr marL="6350" indent="-6350">
              <a:buFontTx/>
              <a:buNone/>
              <a:defRPr/>
            </a:pP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 </a:t>
            </a:r>
          </a:p>
          <a:p>
            <a:pPr marL="6350" indent="-6350">
              <a:buFontTx/>
              <a:buNone/>
              <a:defRPr/>
            </a:pPr>
            <a:r>
              <a:rPr lang="ru-RU" sz="2000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</a:p>
          <a:p>
            <a:pPr marL="6350" indent="-6350">
              <a:buFontTx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Не забудьте рассказать:</a:t>
            </a:r>
          </a:p>
          <a:p>
            <a:pPr>
              <a:defRPr/>
            </a:pPr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куда и когда Вы ходили в поход (на экскурсию);</a:t>
            </a:r>
          </a:p>
          <a:p>
            <a:pPr>
              <a:defRPr/>
            </a:pPr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с кем Вы ходили в поход (на экскурсию);</a:t>
            </a:r>
          </a:p>
          <a:p>
            <a:pPr>
              <a:defRPr/>
            </a:pPr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как Вы готовились к походу (экскурсии);</a:t>
            </a:r>
          </a:p>
          <a:p>
            <a:pPr>
              <a:defRPr/>
            </a:pPr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почему Вам запомнился этот поход (экскурсия).</a:t>
            </a:r>
            <a:endParaRPr lang="ru-RU" sz="2000" i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6088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5904656" cy="706090"/>
          </a:xfrm>
          <a:noFill/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Карточка </a:t>
            </a:r>
            <a:r>
              <a:rPr lang="ru-RU" altLang="ru-RU" sz="2000" b="1" kern="1200" cap="all" dirty="0" smtClean="0">
                <a:solidFill>
                  <a:srgbClr val="002060"/>
                </a:solidFill>
                <a:latin typeface="+mj-lt"/>
                <a:ea typeface="+mn-ea"/>
                <a:cs typeface="+mn-cs"/>
              </a:rPr>
              <a:t>3</a:t>
            </a: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. Рассуждение</a:t>
            </a: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443975"/>
          </a:xfrm>
        </p:spPr>
        <p:txBody>
          <a:bodyPr>
            <a:normAutofit/>
          </a:bodyPr>
          <a:lstStyle/>
          <a:p>
            <a:pPr>
              <a:buFontTx/>
              <a:buNone/>
              <a:defRPr/>
            </a:pPr>
            <a:r>
              <a:rPr lang="ru-RU" sz="2200" b="1" dirty="0">
                <a:solidFill>
                  <a:srgbClr val="002060"/>
                </a:solidFill>
                <a:latin typeface="Georgia" pitchFamily="18" charset="0"/>
              </a:rPr>
              <a:t>Тема 3.</a:t>
            </a:r>
            <a:r>
              <a:rPr lang="ru-RU" sz="2200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latin typeface="Georgia" pitchFamily="18" charset="0"/>
              </a:rPr>
              <a:t> Мода</a:t>
            </a:r>
            <a:endParaRPr lang="ru-RU" sz="2200" b="1" dirty="0">
              <a:solidFill>
                <a:srgbClr val="002060"/>
              </a:solidFill>
              <a:latin typeface="Georgia" pitchFamily="18" charset="0"/>
            </a:endParaRPr>
          </a:p>
          <a:p>
            <a:pPr>
              <a:buFontTx/>
              <a:buNone/>
              <a:defRPr/>
            </a:pPr>
            <a:r>
              <a:rPr lang="ru-RU" sz="2200" b="1" dirty="0">
                <a:solidFill>
                  <a:srgbClr val="002060"/>
                </a:solidFill>
                <a:latin typeface="Georgia" pitchFamily="18" charset="0"/>
              </a:rPr>
              <a:t> </a:t>
            </a:r>
          </a:p>
          <a:p>
            <a:pPr>
              <a:buFontTx/>
              <a:buNone/>
              <a:defRPr/>
            </a:pPr>
            <a:endParaRPr lang="ru-RU" sz="22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>
              <a:buFontTx/>
              <a:buNone/>
              <a:defRPr/>
            </a:pPr>
            <a:r>
              <a:rPr lang="ru-RU" sz="2200" b="1" dirty="0" smtClean="0">
                <a:solidFill>
                  <a:srgbClr val="002060"/>
                </a:solidFill>
                <a:latin typeface="Georgia" pitchFamily="18" charset="0"/>
              </a:rPr>
              <a:t>Всегда ли нужно следовать моде?</a:t>
            </a:r>
          </a:p>
          <a:p>
            <a:pPr>
              <a:buFontTx/>
              <a:buNone/>
              <a:defRPr/>
            </a:pPr>
            <a:endParaRPr lang="ru-RU" sz="22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>
              <a:buFontTx/>
              <a:buNone/>
              <a:defRPr/>
            </a:pPr>
            <a:endParaRPr lang="ru-RU" sz="2000" i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>
              <a:buFontTx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Не забудьте дать ответы на вопросы:</a:t>
            </a:r>
          </a:p>
          <a:p>
            <a:pPr algn="just">
              <a:defRPr/>
            </a:pPr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Что значит следовать моде?</a:t>
            </a:r>
          </a:p>
          <a:p>
            <a:pPr algn="just">
              <a:defRPr/>
            </a:pPr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Для Вас важно следовать моде и почему?</a:t>
            </a:r>
          </a:p>
          <a:p>
            <a:pPr algn="just">
              <a:defRPr/>
            </a:pPr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Следовать моде можно только в одежде?</a:t>
            </a:r>
          </a:p>
          <a:p>
            <a:pPr algn="just">
              <a:defRPr/>
            </a:pPr>
            <a:r>
              <a:rPr lang="ru-RU" sz="2000" dirty="0" smtClean="0">
                <a:solidFill>
                  <a:srgbClr val="002060"/>
                </a:solidFill>
                <a:latin typeface="Georgia" pitchFamily="18" charset="0"/>
              </a:rPr>
              <a:t>Как Вы понимаете выражение «хороший вкус»?</a:t>
            </a:r>
            <a:endParaRPr lang="ru-RU" sz="2000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4983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87624" y="404664"/>
            <a:ext cx="7416824" cy="562074"/>
          </a:xfrm>
          <a:noFill/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/>
            </a:r>
            <a:b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</a:b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Задание </a:t>
            </a:r>
            <a:r>
              <a:rPr lang="ru-RU" altLang="ru-RU" sz="2000" b="1" kern="1200" cap="all" dirty="0" smtClean="0">
                <a:solidFill>
                  <a:srgbClr val="002060"/>
                </a:solidFill>
                <a:ea typeface="+mn-ea"/>
                <a:cs typeface="+mn-cs"/>
              </a:rPr>
              <a:t>3</a:t>
            </a: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. Монологическое высказывание</a:t>
            </a:r>
            <a:b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</a:br>
            <a:endParaRPr lang="ru-RU" altLang="ru-RU" sz="2000" b="1" kern="1200" cap="all" dirty="0" smtClean="0">
              <a:solidFill>
                <a:srgbClr val="002060"/>
              </a:solidFill>
              <a:latin typeface="Georgia" pitchFamily="18" charset="0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1520" y="1268760"/>
          <a:ext cx="8676456" cy="5400602"/>
        </p:xfrm>
        <a:graphic>
          <a:graphicData uri="http://schemas.openxmlformats.org/drawingml/2006/table">
            <a:tbl>
              <a:tblPr/>
              <a:tblGrid>
                <a:gridCol w="592470"/>
                <a:gridCol w="7294796"/>
                <a:gridCol w="789190"/>
              </a:tblGrid>
              <a:tr h="251010">
                <a:tc gridSpan="3">
                  <a:txBody>
                    <a:bodyPr/>
                    <a:lstStyle/>
                    <a:p>
                      <a:pPr marL="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cap="all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Критерии оценивания монологического высказывания (М).</a:t>
                      </a:r>
                      <a:endParaRPr lang="ru-RU" sz="1600" cap="all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19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9788">
                <a:tc gridSpan="2">
                  <a:txBody>
                    <a:bodyPr/>
                    <a:lstStyle/>
                    <a:p>
                      <a:pPr marL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cap="all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Выполнение коммуникативной задачи</a:t>
                      </a:r>
                      <a:endParaRPr lang="ru-RU" sz="1600" cap="all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19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cap="all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192"/>
                    </a:solidFill>
                  </a:tcPr>
                </a:tc>
              </a:tr>
              <a:tr h="1060370">
                <a:tc rowSpan="2"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М1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Экзаменуемый справился с коммуникативной задачей.  </a:t>
                      </a:r>
                      <a:endParaRPr lang="ru-RU" sz="1600" b="1" dirty="0" smtClean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  <a:p>
                      <a:pPr marL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Приведено не менее 10 фраз по теме высказывания.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  <a:p>
                      <a:pPr marL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Даны ответы на все вопросы.  </a:t>
                      </a:r>
                    </a:p>
                    <a:p>
                      <a:pPr marL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Фактические ошибки отсутствуют.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106037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Экзаменуемый  предпринял попытку справиться с коммуникативной задачей, </a:t>
                      </a: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но </a:t>
                      </a:r>
                      <a:r>
                        <a:rPr lang="ru-RU" sz="1600" b="0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не на все вопросы были даны ответы,</a:t>
                      </a:r>
                      <a:r>
                        <a:rPr lang="ru-RU" sz="1600" b="0" i="1" kern="120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0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и/или</a:t>
                      </a:r>
                      <a:r>
                        <a:rPr lang="ru-RU" sz="1600" b="0" i="1" kern="120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0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допущены фактические ошибки,</a:t>
                      </a:r>
                    </a:p>
                    <a:p>
                      <a:pPr marL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и/или</a:t>
                      </a:r>
                      <a:r>
                        <a:rPr lang="ru-RU" sz="1600" b="0" kern="120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приведено </a:t>
                      </a:r>
                      <a:r>
                        <a:rPr lang="ru-RU" sz="1600" b="0" i="1" kern="120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менее 10 фраз по теме высказывания.</a:t>
                      </a:r>
                      <a:endParaRPr lang="ru-RU" sz="1600" b="0" i="1" kern="1200" dirty="0" smtClean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269788"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М2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Учёт условий речевой ситуации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 smtClean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270368">
                <a:tc vMerge="1"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Учтены условия речевой ситуации.</a:t>
                      </a:r>
                      <a:endParaRPr lang="ru-RU" sz="160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1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2703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Условия речевой ситуации не учтены.</a:t>
                      </a:r>
                      <a:endParaRPr lang="ru-RU" sz="160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270368"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М3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Речевое</a:t>
                      </a:r>
                      <a:r>
                        <a:rPr lang="ru-RU" sz="1600" b="1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 оформление монологического высказывания (МР)</a:t>
                      </a:r>
                      <a:endParaRPr lang="ru-RU" sz="1600" b="1" dirty="0" smtClean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790584">
                <a:tc vMerge="1"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Высказывание характеризуется  смысловой цельностью, речевой связностью и последовательностью изложения: логические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ошибки отсутствуют, последовательность изложения не нарушена.</a:t>
                      </a:r>
                      <a:endParaRPr lang="ru-RU" sz="160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520796">
                <a:tc vMerge="1"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Высказывание нелогично, изложение непоследовательно. Присутствуют логические ошибки (1 или более).</a:t>
                      </a:r>
                      <a:endParaRPr lang="ru-RU" sz="160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366792">
                <a:tc gridSpan="2"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Максимальное количество баллов </a:t>
                      </a:r>
                      <a:endParaRPr lang="ru-RU" sz="160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19249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87624" y="404664"/>
            <a:ext cx="4176464" cy="576064"/>
          </a:xfrm>
          <a:noFill/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FF0066"/>
                </a:solidFill>
                <a:latin typeface="Georgia" pitchFamily="18" charset="0"/>
                <a:ea typeface="+mn-ea"/>
                <a:cs typeface="+mn-cs"/>
              </a:rPr>
              <a:t>Задание </a:t>
            </a:r>
            <a:r>
              <a:rPr lang="ru-RU" altLang="ru-RU" sz="2000" b="1" kern="1200" cap="all" dirty="0" smtClean="0">
                <a:solidFill>
                  <a:srgbClr val="FF0066"/>
                </a:solidFill>
                <a:latin typeface="+mj-lt"/>
                <a:ea typeface="+mn-ea"/>
                <a:cs typeface="+mn-cs"/>
              </a:rPr>
              <a:t>4.</a:t>
            </a:r>
            <a:r>
              <a:rPr lang="ru-RU" altLang="ru-RU" sz="2000" b="1" kern="1200" cap="all" dirty="0" smtClean="0">
                <a:solidFill>
                  <a:srgbClr val="FF0066"/>
                </a:solidFill>
                <a:latin typeface="Georgia" pitchFamily="18" charset="0"/>
                <a:ea typeface="+mn-ea"/>
                <a:cs typeface="+mn-cs"/>
              </a:rPr>
              <a:t> Диалог</a:t>
            </a: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142844" y="1500174"/>
            <a:ext cx="8858312" cy="5357826"/>
          </a:xfrm>
        </p:spPr>
        <p:txBody>
          <a:bodyPr/>
          <a:lstStyle/>
          <a:p>
            <a:pPr marL="268288" indent="-174625">
              <a:buNone/>
              <a:defRPr/>
            </a:pP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   </a:t>
            </a:r>
          </a:p>
          <a:p>
            <a:pPr marL="268288" indent="-174625" algn="just"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Необходимо ответить на все вопросы, избегая односложных ответов. В соответствии с речевой ситуацией после конкретного ответа на поставленный вопрос можно высказать свое мнение по теме, сравнить его с другими, привести пример из жизни или литературы, обратиться к истории вопроса, включить в ответ элементы описания рассматриваемого лица/ предмета/ события и др. Максимальный балл – 2. </a:t>
            </a:r>
          </a:p>
          <a:p>
            <a:pPr marL="268288" indent="-174625" algn="just"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В зависимости от содержания монологического высказывания  учащихся  экзаменатор вправе менять последовательность и содержание вопросов, уточнять и дополнять информацию.</a:t>
            </a:r>
          </a:p>
          <a:p>
            <a:pPr algn="ctr">
              <a:buFontTx/>
              <a:buNone/>
              <a:defRPr/>
            </a:pPr>
            <a:r>
              <a:rPr lang="ru-RU" sz="1600" b="1" cap="all" dirty="0" smtClean="0">
                <a:solidFill>
                  <a:schemeClr val="bg1"/>
                </a:solidFill>
                <a:latin typeface="Georgia" pitchFamily="18" charset="0"/>
              </a:rPr>
              <a:t>Темы общения</a:t>
            </a:r>
            <a:r>
              <a:rPr lang="ru-RU" sz="1600" b="1" i="1" cap="all" dirty="0" smtClean="0">
                <a:solidFill>
                  <a:srgbClr val="002060"/>
                </a:solidFill>
                <a:latin typeface="Georgia" pitchFamily="18" charset="0"/>
              </a:rPr>
              <a:t>:</a:t>
            </a:r>
          </a:p>
          <a:p>
            <a:pPr marL="228600" indent="-228600" eaLnBrk="1" hangingPunct="1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Темы, актуальные для говорящего в сфере его личных интересов и межличностных отношений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 (человек и его личная жизнь, профессия, образование, воспитание, свободное время, увлечения)</a:t>
            </a:r>
          </a:p>
          <a:p>
            <a:pPr marL="228600" indent="-228600" eaLnBrk="1" hangingPunct="1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Темы социально-культурного характера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 (человек и общество, человек и наука, человек и искусство)</a:t>
            </a:r>
          </a:p>
          <a:p>
            <a:pPr marL="228600" indent="-228600" eaLnBrk="1" hangingPunct="1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Темы </a:t>
            </a:r>
            <a:r>
              <a:rPr lang="ru-RU" sz="1600" b="1" dirty="0" err="1" smtClean="0">
                <a:solidFill>
                  <a:srgbClr val="002060"/>
                </a:solidFill>
                <a:latin typeface="Georgia" pitchFamily="18" charset="0"/>
              </a:rPr>
              <a:t>общегуманитарной</a:t>
            </a: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 проблематики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 (человек и окружающая среда, духовное развитие человека)</a:t>
            </a:r>
          </a:p>
          <a:p>
            <a:pPr marL="228600" indent="-228600" eaLnBrk="1" hangingPunct="1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Темы профессиональной направленности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 (ученик как субъект учебной деятельности)</a:t>
            </a:r>
          </a:p>
          <a:p>
            <a:pPr>
              <a:defRPr/>
            </a:pPr>
            <a:endParaRPr lang="ru-RU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000108"/>
            <a:ext cx="9144000" cy="785818"/>
          </a:xfrm>
          <a:prstGeom prst="rect">
            <a:avLst/>
          </a:prstGeom>
          <a:solidFill>
            <a:srgbClr val="B7C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90600" algn="just"/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Задание 4 (диалог) оценивает способность понимать поставленные экзаменатором вопросы (три вопроса по теме задания 3) и давать на них точные развернутые ответы, соответствующие речевой ситуации.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7316933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259632" y="404664"/>
            <a:ext cx="7704856" cy="562074"/>
          </a:xfrm>
          <a:noFill/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Задание </a:t>
            </a:r>
            <a:r>
              <a:rPr lang="ru-RU" altLang="ru-RU" sz="2000" b="1" kern="1200" cap="all" dirty="0" smtClean="0">
                <a:solidFill>
                  <a:srgbClr val="002060"/>
                </a:solidFill>
                <a:ea typeface="+mn-ea"/>
                <a:cs typeface="+mn-cs"/>
              </a:rPr>
              <a:t>4</a:t>
            </a: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. Диалог (ДЕМОВЕРСИЯ)</a:t>
            </a: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179512" y="1071546"/>
            <a:ext cx="8784976" cy="5786454"/>
          </a:xfrm>
        </p:spPr>
        <p:txBody>
          <a:bodyPr/>
          <a:lstStyle/>
          <a:p>
            <a:pPr marL="0" indent="0" algn="just">
              <a:buFontTx/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Georgia" pitchFamily="18" charset="0"/>
              </a:rPr>
              <a:t>Во время беседы Вам будут заданы вопросы по выбранной Вами теме беседы. Пожалуйста, давайте полные ответы на вопросы, заданные собеседником-экзаменатором.</a:t>
            </a:r>
            <a:r>
              <a:rPr lang="ru-RU" sz="1800" b="1" i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sz="18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0" indent="0">
              <a:buFontTx/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Georgia" pitchFamily="18" charset="0"/>
              </a:rPr>
              <a:t>К теме 1 «Праздник»</a:t>
            </a:r>
            <a:endParaRPr lang="ru-RU" sz="18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0" indent="0">
              <a:buFontTx/>
              <a:buNone/>
            </a:pPr>
            <a:r>
              <a:rPr lang="ru-RU" sz="1800" i="1" dirty="0" smtClean="0">
                <a:solidFill>
                  <a:srgbClr val="002060"/>
                </a:solidFill>
                <a:latin typeface="Georgia" pitchFamily="18" charset="0"/>
              </a:rPr>
              <a:t>1) Какие праздники Вам нравятся больше и почему (домашние, школьные, праздники в кругу друзей)?</a:t>
            </a:r>
          </a:p>
          <a:p>
            <a:pPr marL="0" indent="0">
              <a:buFontTx/>
              <a:buNone/>
            </a:pPr>
            <a:r>
              <a:rPr lang="ru-RU" sz="1800" i="1" dirty="0" smtClean="0">
                <a:solidFill>
                  <a:srgbClr val="002060"/>
                </a:solidFill>
                <a:latin typeface="Georgia" pitchFamily="18" charset="0"/>
              </a:rPr>
              <a:t>2) Когда можно сказать, что праздник удался?</a:t>
            </a:r>
          </a:p>
          <a:p>
            <a:pPr marL="0" indent="0">
              <a:buFontTx/>
              <a:buNone/>
            </a:pPr>
            <a:r>
              <a:rPr lang="ru-RU" sz="1800" i="1" dirty="0" smtClean="0">
                <a:solidFill>
                  <a:srgbClr val="002060"/>
                </a:solidFill>
                <a:latin typeface="Georgia" pitchFamily="18" charset="0"/>
              </a:rPr>
              <a:t>3) Вы больше любите праздник или подготовку к нему и почему?</a:t>
            </a:r>
          </a:p>
          <a:p>
            <a:pPr marL="0" indent="0" algn="just">
              <a:buFontTx/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Georgia" pitchFamily="18" charset="0"/>
              </a:rPr>
              <a:t>(!) Экзаменатор-собеседник может задать вопросы, отличающиеся от предложенных в экзаменационных материалах.</a:t>
            </a:r>
          </a:p>
          <a:p>
            <a:pPr marL="0" indent="0">
              <a:buFontTx/>
              <a:buNone/>
            </a:pPr>
            <a:r>
              <a:rPr lang="ru-RU" sz="1800" dirty="0" smtClean="0">
                <a:solidFill>
                  <a:srgbClr val="002060"/>
                </a:solidFill>
                <a:latin typeface="Georgia" pitchFamily="18" charset="0"/>
              </a:rPr>
              <a:t>Во время беседы Вам будут заданы вопросы по выбранной Вами теме беседы. Пожалуйста, давайте полные ответы на вопросы, заданные собеседником-экзаменатором.</a:t>
            </a:r>
            <a:r>
              <a:rPr lang="ru-RU" sz="1800" b="1" i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sz="18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0" indent="0">
              <a:buFontTx/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Georgia" pitchFamily="18" charset="0"/>
              </a:rPr>
              <a:t>К теме 2 «Поход»</a:t>
            </a:r>
            <a:endParaRPr lang="ru-RU" sz="18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0" indent="0">
              <a:buFontTx/>
              <a:buNone/>
            </a:pPr>
            <a:r>
              <a:rPr lang="ru-RU" sz="1800" dirty="0" smtClean="0">
                <a:solidFill>
                  <a:srgbClr val="002060"/>
                </a:solidFill>
                <a:latin typeface="Georgia" pitchFamily="18" charset="0"/>
              </a:rPr>
              <a:t>1) Чем, по Вашему мнению, полезны походы (экскурсии)?</a:t>
            </a:r>
          </a:p>
          <a:p>
            <a:pPr marL="0" indent="0">
              <a:buFontTx/>
              <a:buNone/>
            </a:pPr>
            <a:r>
              <a:rPr lang="ru-RU" sz="1800" dirty="0" smtClean="0">
                <a:solidFill>
                  <a:srgbClr val="002060"/>
                </a:solidFill>
                <a:latin typeface="Georgia" pitchFamily="18" charset="0"/>
              </a:rPr>
              <a:t>2) Что бы Вы порекомендовали Вашим сверстникам, которые собираются впервые отправиться в поход (на экскурсию)?</a:t>
            </a:r>
          </a:p>
          <a:p>
            <a:pPr marL="0" indent="0">
              <a:buFontTx/>
              <a:buNone/>
            </a:pPr>
            <a:r>
              <a:rPr lang="ru-RU" sz="1800" dirty="0" smtClean="0">
                <a:solidFill>
                  <a:srgbClr val="002060"/>
                </a:solidFill>
                <a:latin typeface="Georgia" pitchFamily="18" charset="0"/>
              </a:rPr>
              <a:t>3) Что, по Вашему мнению, самое важное в походе (на экскурсии)?</a:t>
            </a:r>
          </a:p>
          <a:p>
            <a:pPr algn="just">
              <a:buFontTx/>
              <a:buNone/>
            </a:pPr>
            <a:endParaRPr lang="ru-RU" sz="12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5687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1214421"/>
          <a:ext cx="8712968" cy="5286412"/>
        </p:xfrm>
        <a:graphic>
          <a:graphicData uri="http://schemas.openxmlformats.org/drawingml/2006/table">
            <a:tbl>
              <a:tblPr/>
              <a:tblGrid>
                <a:gridCol w="594963"/>
                <a:gridCol w="7325495"/>
                <a:gridCol w="792510"/>
              </a:tblGrid>
              <a:tr h="643621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cap="all" dirty="0" smtClean="0">
                          <a:solidFill>
                            <a:schemeClr val="bg1"/>
                          </a:solidFill>
                          <a:latin typeface="Georgia" pitchFamily="18" charset="0"/>
                        </a:rPr>
                        <a:t>Критерии оценивания задания</a:t>
                      </a:r>
                      <a:r>
                        <a:rPr lang="ru-RU" sz="2000" b="1" cap="all" baseline="0" dirty="0" smtClean="0">
                          <a:solidFill>
                            <a:schemeClr val="bg1"/>
                          </a:solidFill>
                          <a:latin typeface="Georgia" pitchFamily="18" charset="0"/>
                        </a:rPr>
                        <a:t> </a:t>
                      </a:r>
                      <a:r>
                        <a:rPr lang="ru-RU" sz="2000" b="1" cap="all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4</a:t>
                      </a:r>
                      <a:r>
                        <a:rPr lang="ru-RU" sz="2000" b="1" cap="all" baseline="0" dirty="0" smtClean="0">
                          <a:solidFill>
                            <a:schemeClr val="bg1"/>
                          </a:solidFill>
                          <a:latin typeface="Georgia" pitchFamily="18" charset="0"/>
                        </a:rPr>
                        <a:t> (диалог)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19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45720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969895" algn="ctr"/>
                          <a:tab pos="5940425" algn="r"/>
                        </a:tabLst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457200" algn="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dirty="0" smtClean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2154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Д1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Учащийся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справился с коммуникативной задачей.  </a:t>
                      </a:r>
                    </a:p>
                    <a:p>
                      <a:pPr marL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Даны ответы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на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все вопросы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в диалоге. 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14432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Ответы </a:t>
                      </a:r>
                      <a:r>
                        <a:rPr lang="ru-RU" sz="2000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на 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вопросы </a:t>
                      </a:r>
                      <a:r>
                        <a:rPr lang="ru-RU" sz="2000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не 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даны</a:t>
                      </a:r>
                      <a:endParaRPr lang="ru-RU" sz="200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  <a:p>
                      <a:pPr marL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2000" b="0" i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или</a:t>
                      </a:r>
                    </a:p>
                    <a:p>
                      <a:pPr marL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даны односложные ответы.</a:t>
                      </a:r>
                      <a:endParaRPr lang="ru-RU" sz="200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512296"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Д2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Учёт условий речевой ситуации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20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481076">
                <a:tc vMerge="1"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Учтены условия речевой ситуации</a:t>
                      </a:r>
                      <a:endParaRPr lang="ru-RU" sz="200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481076">
                <a:tc vMerge="1"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Условия речевой ситуации не учтены</a:t>
                      </a:r>
                      <a:endParaRPr lang="ru-RU" sz="200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762960">
                <a:tc gridSpan="2">
                  <a:txBody>
                    <a:bodyPr/>
                    <a:lstStyle/>
                    <a:p>
                      <a:pPr marL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Максимальное количество баллов </a:t>
                      </a:r>
                      <a:endParaRPr lang="ru-RU" sz="200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259632" y="404664"/>
            <a:ext cx="7704856" cy="562074"/>
          </a:xfrm>
          <a:noFill/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Задание </a:t>
            </a:r>
            <a:r>
              <a:rPr lang="ru-RU" altLang="ru-RU" sz="2000" b="1" kern="1200" cap="all" dirty="0" smtClean="0">
                <a:solidFill>
                  <a:srgbClr val="002060"/>
                </a:solidFill>
                <a:ea typeface="+mn-ea"/>
                <a:cs typeface="+mn-cs"/>
              </a:rPr>
              <a:t>4</a:t>
            </a: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. Диалог</a:t>
            </a:r>
          </a:p>
        </p:txBody>
      </p:sp>
    </p:spTree>
    <p:extLst>
      <p:ext uri="{BB962C8B-B14F-4D97-AF65-F5344CB8AC3E}">
        <p14:creationId xmlns:p14="http://schemas.microsoft.com/office/powerpoint/2010/main" val="2025885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87624" y="486888"/>
            <a:ext cx="7956376" cy="785812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</a:rPr>
              <a:t>МОДЕЛЬ ИТОГОВОГО УСТНОГО СОБЕСЕДОВАНИЯ</a:t>
            </a:r>
            <a:b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</a:rPr>
              <a:t> ПО РУССКОМУ ЯЗЫКУ</a:t>
            </a:r>
            <a:b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</a:rPr>
              <a:t> выпускников основной школы </a:t>
            </a: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1" y="1440092"/>
            <a:ext cx="9144000" cy="642942"/>
          </a:xfrm>
          <a:solidFill>
            <a:srgbClr val="B7C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541338" indent="0">
              <a:spcBef>
                <a:spcPct val="0"/>
              </a:spcBef>
              <a:buNone/>
            </a:pPr>
            <a:r>
              <a:rPr lang="ru-RU" altLang="ru-RU" sz="1600" b="1" kern="1200" dirty="0" smtClean="0">
                <a:solidFill>
                  <a:srgbClr val="002060"/>
                </a:solidFill>
                <a:latin typeface="Georgia" pitchFamily="18" charset="0"/>
                <a:cs typeface="Arial" charset="0"/>
              </a:rPr>
              <a:t>Итоговое собеседование как допуск к ОГЭ выпускники 9 классов будут сдавать в своих школах. Оценка по системе «зачет»/«незачет». </a:t>
            </a:r>
            <a:r>
              <a:rPr lang="ru-RU" altLang="ru-RU" sz="1600" b="1" kern="1200" dirty="0" smtClean="0">
                <a:solidFill>
                  <a:srgbClr val="FF0066"/>
                </a:solidFill>
                <a:latin typeface="Georgia" pitchFamily="18" charset="0"/>
                <a:cs typeface="Arial" charset="0"/>
              </a:rPr>
              <a:t>В 2017-2018 учебном году результаты собеседования не влияют на допуск к ОГЭ. 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0" y="2154472"/>
            <a:ext cx="9144000" cy="571505"/>
          </a:xfrm>
          <a:prstGeom prst="rect">
            <a:avLst/>
          </a:prstGeom>
          <a:solidFill>
            <a:srgbClr val="B7C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541338" marR="0" lvl="0" defTabSz="914400" eaLnBrk="0" latinLnBrk="0" hangingPunct="0">
              <a:lnSpc>
                <a:spcPct val="100000"/>
              </a:lnSpc>
              <a:buClrTx/>
              <a:buSzTx/>
              <a:tabLst/>
              <a:defRPr/>
            </a:pPr>
            <a:r>
              <a:rPr lang="ru-RU" altLang="ru-RU" sz="1600" dirty="0">
                <a:solidFill>
                  <a:srgbClr val="002060"/>
                </a:solidFill>
                <a:latin typeface="Georgia" pitchFamily="18" charset="0"/>
              </a:rPr>
              <a:t>На выполнение работы отводится 15 минут на одного участника.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0" y="2797415"/>
            <a:ext cx="9144000" cy="500066"/>
          </a:xfrm>
          <a:prstGeom prst="rect">
            <a:avLst/>
          </a:prstGeom>
          <a:solidFill>
            <a:srgbClr val="B7C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541338" indent="0" eaLnBrk="0" hangingPunct="0">
              <a:buFontTx/>
              <a:buNone/>
            </a:pPr>
            <a:r>
              <a:rPr lang="ru-RU" altLang="ru-RU" sz="1600" dirty="0">
                <a:solidFill>
                  <a:srgbClr val="002060"/>
                </a:solidFill>
                <a:latin typeface="Georgia" pitchFamily="18" charset="0"/>
              </a:rPr>
              <a:t>Максимальное количество баллов, которое может получить ученик за выполнение всей устной части, — 19. 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0" y="3368918"/>
            <a:ext cx="9144000" cy="428627"/>
          </a:xfrm>
          <a:prstGeom prst="rect">
            <a:avLst/>
          </a:prstGeom>
          <a:solidFill>
            <a:srgbClr val="B7C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541338" eaLnBrk="0" hangingPunct="0"/>
            <a:r>
              <a:rPr lang="ru-RU" altLang="ru-RU" sz="1600" dirty="0">
                <a:solidFill>
                  <a:srgbClr val="002060"/>
                </a:solidFill>
                <a:latin typeface="Georgia" pitchFamily="18" charset="0"/>
              </a:rPr>
              <a:t>Зачет выставляется в том случае, если за выполнение работы выпускник набрал 10 или более баллов.</a:t>
            </a:r>
          </a:p>
        </p:txBody>
      </p:sp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0" y="3868984"/>
            <a:ext cx="9144000" cy="571504"/>
          </a:xfrm>
          <a:prstGeom prst="rect">
            <a:avLst/>
          </a:prstGeom>
          <a:solidFill>
            <a:srgbClr val="B7C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541338" indent="0" eaLnBrk="0" hangingPunct="0">
              <a:buFontTx/>
              <a:buNone/>
            </a:pPr>
            <a:r>
              <a:rPr lang="ru-RU" altLang="ru-RU" sz="1600" dirty="0">
                <a:solidFill>
                  <a:srgbClr val="002060"/>
                </a:solidFill>
                <a:latin typeface="Georgia" pitchFamily="18" charset="0"/>
              </a:rPr>
              <a:t>На протяжении всего времени ответа ведётся аудио- и видеозапись. 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0" y="4511926"/>
            <a:ext cx="9144000" cy="1285884"/>
          </a:xfrm>
          <a:prstGeom prst="rect">
            <a:avLst/>
          </a:prstGeom>
          <a:solidFill>
            <a:srgbClr val="B7C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87313" marR="0" lvl="0" indent="446088" defTabSz="914400" eaLnBrk="0" latinLnBrk="0" hangingPunct="0">
              <a:lnSpc>
                <a:spcPct val="100000"/>
              </a:lnSpc>
              <a:buClrTx/>
              <a:buSzTx/>
              <a:tabLst/>
              <a:defRPr/>
            </a:pPr>
            <a:r>
              <a:rPr lang="ru-RU" altLang="ru-RU" sz="1400" i="1" dirty="0">
                <a:solidFill>
                  <a:srgbClr val="002060"/>
                </a:solidFill>
                <a:latin typeface="Georgia" pitchFamily="18" charset="0"/>
              </a:rPr>
              <a:t>Согласно приказу </a:t>
            </a:r>
            <a:r>
              <a:rPr lang="ru-RU" altLang="ru-RU" sz="1400" i="1" dirty="0" err="1">
                <a:solidFill>
                  <a:srgbClr val="002060"/>
                </a:solidFill>
                <a:latin typeface="Georgia" pitchFamily="18" charset="0"/>
              </a:rPr>
              <a:t>Минобрнауки</a:t>
            </a:r>
            <a:r>
              <a:rPr lang="ru-RU" altLang="ru-RU" sz="1400" i="1" dirty="0">
                <a:solidFill>
                  <a:srgbClr val="002060"/>
                </a:solidFill>
                <a:latin typeface="Georgia" pitchFamily="18" charset="0"/>
              </a:rPr>
              <a:t> России от 20 октября 2017 г. №1025 «О проведении мониторинга качества образования</a:t>
            </a:r>
            <a:r>
              <a:rPr lang="ru-RU" altLang="ru-RU" sz="1400" i="1" dirty="0" smtClean="0">
                <a:solidFill>
                  <a:srgbClr val="002060"/>
                </a:solidFill>
                <a:latin typeface="Georgia" pitchFamily="18" charset="0"/>
              </a:rPr>
              <a:t>»,</a:t>
            </a:r>
            <a:r>
              <a:rPr lang="ru-RU" altLang="ru-RU" sz="1400" i="1" dirty="0">
                <a:solidFill>
                  <a:srgbClr val="002060"/>
                </a:solidFill>
                <a:latin typeface="Georgia" pitchFamily="18" charset="0"/>
              </a:rPr>
              <a:t> оценочные процедуры в 9-х классах в форме итогового собеседования по русскому языку пройдут   с 14 по 16 февраля 2018 </a:t>
            </a:r>
            <a:r>
              <a:rPr lang="ru-RU" altLang="ru-RU" sz="1400" i="1" dirty="0" smtClean="0">
                <a:solidFill>
                  <a:srgbClr val="002060"/>
                </a:solidFill>
                <a:latin typeface="Georgia" pitchFamily="18" charset="0"/>
              </a:rPr>
              <a:t>г.</a:t>
            </a:r>
            <a:r>
              <a:rPr lang="en-US" altLang="ru-RU" sz="1400" i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en-US" altLang="ru-RU" sz="1400" i="1" dirty="0" smtClean="0">
                <a:hlinkClick r:id="rId3"/>
              </a:rPr>
              <a:t>https://</a:t>
            </a:r>
            <a:r>
              <a:rPr lang="ru-RU" altLang="ru-RU" sz="1400" i="1" dirty="0" err="1" smtClean="0">
                <a:hlinkClick r:id="rId3"/>
              </a:rPr>
              <a:t>минобрнауки.рф</a:t>
            </a:r>
            <a:r>
              <a:rPr lang="ru-RU" altLang="ru-RU" sz="1400" i="1" dirty="0" smtClean="0">
                <a:hlinkClick r:id="rId3"/>
              </a:rPr>
              <a:t>/документы/11297/файл/9932/Приказ%20№%201025%20от%2020.10.2017.</a:t>
            </a:r>
            <a:r>
              <a:rPr lang="en-US" altLang="ru-RU" sz="1400" i="1" dirty="0" err="1" smtClean="0">
                <a:hlinkClick r:id="rId3"/>
              </a:rPr>
              <a:t>pdf</a:t>
            </a:r>
            <a:endParaRPr lang="ru-RU" altLang="ru-RU" sz="1400" i="1" dirty="0" smtClean="0">
              <a:hlinkClick r:id="rId3"/>
            </a:endParaRPr>
          </a:p>
          <a:p>
            <a:pPr marL="87313" marR="0" lvl="0" indent="446088" defTabSz="914400" eaLnBrk="0" latinLnBrk="0" hangingPunct="0">
              <a:lnSpc>
                <a:spcPct val="100000"/>
              </a:lnSpc>
              <a:buClrTx/>
              <a:buSzTx/>
              <a:tabLst/>
              <a:defRPr/>
            </a:pPr>
            <a:endParaRPr lang="ru-RU" altLang="ru-RU" sz="1400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 bwMode="auto">
          <a:xfrm>
            <a:off x="0" y="5869248"/>
            <a:ext cx="9144000" cy="1000132"/>
          </a:xfrm>
          <a:prstGeom prst="rect">
            <a:avLst/>
          </a:prstGeom>
          <a:solidFill>
            <a:srgbClr val="B7C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87313" marR="0" lvl="0" indent="454025" defTabSz="914400" eaLnBrk="0" latinLnBrk="0" hangingPunct="0">
              <a:lnSpc>
                <a:spcPct val="100000"/>
              </a:lnSpc>
              <a:buClrTx/>
              <a:buSzTx/>
              <a:tabLst/>
              <a:defRPr/>
            </a:pPr>
            <a:r>
              <a:rPr lang="ru-RU" altLang="ru-RU" sz="1400" i="1" dirty="0" smtClean="0">
                <a:solidFill>
                  <a:srgbClr val="002060"/>
                </a:solidFill>
                <a:latin typeface="Georgia" pitchFamily="18" charset="0"/>
              </a:rPr>
              <a:t>В информации, размещенной на сайте </a:t>
            </a:r>
            <a:r>
              <a:rPr lang="ru-RU" altLang="ru-RU" sz="1400" i="1" dirty="0" err="1" smtClean="0">
                <a:solidFill>
                  <a:srgbClr val="002060"/>
                </a:solidFill>
                <a:latin typeface="Georgia" pitchFamily="18" charset="0"/>
              </a:rPr>
              <a:t>Рособрнадзора</a:t>
            </a:r>
            <a:r>
              <a:rPr lang="ru-RU" altLang="ru-RU" sz="1400" i="1" dirty="0" smtClean="0">
                <a:solidFill>
                  <a:srgbClr val="002060"/>
                </a:solidFill>
                <a:latin typeface="Georgia" pitchFamily="18" charset="0"/>
              </a:rPr>
              <a:t> 07.12.2017г., уточнено, что мониторинг качества подготовки обучающихся 9 классов   по русскому языку в форме итогового собеседования пройдет во всех субъектах РФ 13 и 16 апреля 2018 г. </a:t>
            </a:r>
            <a:r>
              <a:rPr lang="en-US" sz="1400" i="1" dirty="0" smtClean="0">
                <a:hlinkClick r:id="rId3"/>
              </a:rPr>
              <a:t>http://obrnadzor.gov.ru/ru/press_center/news/index.php?id_4=6565</a:t>
            </a:r>
            <a:endParaRPr lang="ru-RU" sz="1400" i="1" dirty="0" smtClean="0"/>
          </a:p>
          <a:p>
            <a:pPr marL="541338" marR="0" lvl="0" defTabSz="914400" eaLnBrk="0" latinLnBrk="0" hangingPunct="0">
              <a:lnSpc>
                <a:spcPct val="100000"/>
              </a:lnSpc>
              <a:buClrTx/>
              <a:buSzTx/>
              <a:tabLst/>
              <a:defRPr/>
            </a:pPr>
            <a:endParaRPr lang="ru-RU" altLang="ru-RU" sz="1600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3292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5842992" cy="819906"/>
          </a:xfrm>
          <a:noFill/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FF0066"/>
                </a:solidFill>
                <a:latin typeface="Georgia" pitchFamily="18" charset="0"/>
                <a:ea typeface="+mn-ea"/>
                <a:cs typeface="+mn-cs"/>
              </a:rPr>
              <a:t>Оценивание правильности речи</a:t>
            </a: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107504" y="1196752"/>
            <a:ext cx="8640960" cy="5256584"/>
          </a:xfrm>
        </p:spPr>
        <p:txBody>
          <a:bodyPr>
            <a:normAutofit fontScale="92500" lnSpcReduction="10000"/>
          </a:bodyPr>
          <a:lstStyle/>
          <a:p>
            <a:pPr marL="1588" indent="-1588" algn="just">
              <a:buNone/>
            </a:pPr>
            <a:endParaRPr lang="ru-RU" sz="2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1588" indent="-1588" algn="r">
              <a:buNone/>
            </a:pPr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Без грамматики оратория – глупа, </a:t>
            </a:r>
          </a:p>
          <a:p>
            <a:pPr marL="1588" indent="-1588" algn="r">
              <a:buNone/>
            </a:pPr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поэзия – косноязычна, </a:t>
            </a:r>
          </a:p>
          <a:p>
            <a:pPr marL="1588" indent="-1588" algn="r">
              <a:buNone/>
            </a:pPr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философия – безосновательна, </a:t>
            </a:r>
          </a:p>
          <a:p>
            <a:pPr marL="1588" indent="-1588" algn="r">
              <a:buNone/>
            </a:pPr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история – непонятна, </a:t>
            </a:r>
          </a:p>
          <a:p>
            <a:pPr marL="1588" indent="-1588" algn="r">
              <a:buNone/>
            </a:pPr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юриспруденция – сомнительна.</a:t>
            </a:r>
          </a:p>
          <a:p>
            <a:pPr marL="1588" indent="-1588" algn="r">
              <a:buNone/>
            </a:pPr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М.В. Ломоносов</a:t>
            </a:r>
          </a:p>
          <a:p>
            <a:pPr marL="1588" indent="-1588" algn="r">
              <a:buNone/>
            </a:pPr>
            <a:endParaRPr lang="ru-RU" sz="2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1588" indent="-1588"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Важно говорить грамотно, используя разнообразную лексику и синтаксические конструкции. </a:t>
            </a:r>
          </a:p>
          <a:p>
            <a:pPr marL="1588" indent="-1588" algn="just">
              <a:buNone/>
            </a:pPr>
            <a:endParaRPr lang="ru-RU" sz="2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1588" indent="-1588"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За отсутствие грамматических, орфоэпических и речевых ошибок в заданиях 1 и 2 суммарно можно получить до 4 баллов, как и в заданиях 3 и 4 (суммарно до 4 баллов). </a:t>
            </a:r>
          </a:p>
          <a:p>
            <a:pPr marL="1588" indent="-1588" algn="just">
              <a:buNone/>
            </a:pPr>
            <a:endParaRPr lang="ru-RU" sz="2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1588" indent="-1588"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В целом грамотная речь на собеседовании может принести 8 баллов. </a:t>
            </a: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134019"/>
              </p:ext>
            </p:extLst>
          </p:nvPr>
        </p:nvGraphicFramePr>
        <p:xfrm>
          <a:off x="2224088" y="3086100"/>
          <a:ext cx="469582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Объект упаковщика для оболочки" showAsIcon="1" r:id="rId3" imgW="4696560" imgH="685800" progId="Package">
                  <p:embed/>
                </p:oleObj>
              </mc:Choice>
              <mc:Fallback>
                <p:oleObj name="Объект упаковщика для оболочки" showAsIcon="1" r:id="rId3" imgW="469656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24088" y="3086100"/>
                        <a:ext cx="4695825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86586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1521" y="1268758"/>
          <a:ext cx="8496944" cy="5400601"/>
        </p:xfrm>
        <a:graphic>
          <a:graphicData uri="http://schemas.openxmlformats.org/drawingml/2006/table">
            <a:tbl>
              <a:tblPr/>
              <a:tblGrid>
                <a:gridCol w="421342"/>
                <a:gridCol w="7162816"/>
                <a:gridCol w="912786"/>
              </a:tblGrid>
              <a:tr h="533604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>
                        <a:solidFill>
                          <a:schemeClr val="bg1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cap="all" dirty="0" smtClean="0">
                          <a:solidFill>
                            <a:schemeClr val="bg1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Критерии оценивания</a:t>
                      </a:r>
                      <a:r>
                        <a:rPr lang="ru-RU" sz="1600" b="1" cap="all" baseline="0" dirty="0" smtClean="0">
                          <a:solidFill>
                            <a:schemeClr val="bg1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правильности речи за выполнение заданий 1 и 2 (Р1)</a:t>
                      </a:r>
                      <a:endParaRPr lang="ru-RU" sz="1600" b="1" cap="all" dirty="0">
                        <a:solidFill>
                          <a:schemeClr val="bg1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6802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Г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Соблюдение</a:t>
                      </a:r>
                      <a:r>
                        <a:rPr lang="ru-RU" sz="1600" b="1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грамматических норм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Баллы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266802">
                <a:tc rowSpan="2"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Грамматических</a:t>
                      </a:r>
                      <a:r>
                        <a:rPr lang="ru-RU" sz="1600" b="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ошибок нет</a:t>
                      </a:r>
                      <a:endParaRPr lang="ru-RU" sz="1600" b="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2668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Допущена</a:t>
                      </a:r>
                      <a:r>
                        <a:rPr lang="ru-RU" sz="1600" b="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грамматическая ошибка (одна и более)</a:t>
                      </a:r>
                      <a:endParaRPr lang="ru-RU" sz="1600" b="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2668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969895" algn="ctr"/>
                          <a:tab pos="5940425" algn="r"/>
                        </a:tabLst>
                        <a:defRPr/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Соблюдение</a:t>
                      </a:r>
                      <a:r>
                        <a:rPr lang="ru-RU" sz="1600" b="1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орфоэпических норм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817681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Орфоэпических</a:t>
                      </a:r>
                      <a:r>
                        <a:rPr lang="ru-RU" sz="1600" b="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ошибок нет, или допущено  не более одной орфоэпической ошибки (исключая слово в тексте с поставленным ударением)</a:t>
                      </a: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546111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Допущены</a:t>
                      </a:r>
                      <a:r>
                        <a:rPr lang="ru-RU" sz="1600" b="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орфоэпические ошибки (две и более)</a:t>
                      </a:r>
                      <a:r>
                        <a:rPr lang="ru-RU" sz="1600" b="0" kern="120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, (исключая слово в тексте с поставленным ударением)</a:t>
                      </a:r>
                      <a:endParaRPr lang="ru-RU" sz="1600" b="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301581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Соблюдение</a:t>
                      </a:r>
                      <a:r>
                        <a:rPr lang="ru-RU" sz="1600" b="1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речевых норм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800406">
                <a:tc rowSpan="2"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Речевых</a:t>
                      </a:r>
                      <a:r>
                        <a:rPr lang="ru-RU" sz="1600" b="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ошибок нет, </a:t>
                      </a: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или</a:t>
                      </a: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допущено не более  двух речевых ошибок.</a:t>
                      </a:r>
                      <a:endParaRPr lang="ru-RU" sz="1600" b="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2668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Допущены</a:t>
                      </a:r>
                      <a:r>
                        <a:rPr lang="ru-RU" sz="1600" b="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речевые ошибки (две и более)</a:t>
                      </a:r>
                      <a:endParaRPr lang="ru-RU" sz="1600" b="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266802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И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Искажения</a:t>
                      </a:r>
                      <a:r>
                        <a:rPr lang="ru-RU" sz="1600" b="1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слов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266802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Искажений</a:t>
                      </a:r>
                      <a:r>
                        <a:rPr lang="ru-RU" sz="1600" b="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слов 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нет</a:t>
                      </a:r>
                      <a:endParaRPr lang="ru-RU" sz="1600" b="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266802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Допущены искажения</a:t>
                      </a:r>
                      <a:r>
                        <a:rPr lang="ru-RU" sz="1600" b="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слов (одна и более)</a:t>
                      </a:r>
                      <a:endParaRPr lang="ru-RU" sz="1600" b="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266802">
                <a:tc gridSpan="2"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Максимальное количество </a:t>
                      </a: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баллов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</a:tbl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395536" y="548680"/>
            <a:ext cx="8001024" cy="56207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Оценивание правильности речи ЗАДАНИЙ </a:t>
            </a:r>
            <a:r>
              <a:rPr kumimoji="0" lang="ru-RU" alt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1</a:t>
            </a:r>
            <a:r>
              <a:rPr kumimoji="0" lang="ru-RU" alt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и </a:t>
            </a:r>
            <a:r>
              <a:rPr kumimoji="0" lang="ru-RU" alt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0180635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1071547"/>
          <a:ext cx="8784975" cy="5878592"/>
        </p:xfrm>
        <a:graphic>
          <a:graphicData uri="http://schemas.openxmlformats.org/drawingml/2006/table">
            <a:tbl>
              <a:tblPr/>
              <a:tblGrid>
                <a:gridCol w="432048"/>
                <a:gridCol w="7272808"/>
                <a:gridCol w="1080119"/>
              </a:tblGrid>
              <a:tr h="472800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cap="all" dirty="0">
                        <a:solidFill>
                          <a:schemeClr val="bg1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cap="all" dirty="0" smtClean="0">
                          <a:solidFill>
                            <a:schemeClr val="bg1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Критерии оценивания</a:t>
                      </a:r>
                      <a:r>
                        <a:rPr lang="ru-RU" sz="1600" b="1" cap="all" baseline="0" dirty="0" smtClean="0">
                          <a:solidFill>
                            <a:schemeClr val="bg1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правильности речи</a:t>
                      </a:r>
                      <a:br>
                        <a:rPr lang="ru-RU" sz="1600" b="1" cap="all" baseline="0" dirty="0" smtClean="0">
                          <a:solidFill>
                            <a:schemeClr val="bg1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</a:br>
                      <a:r>
                        <a:rPr lang="ru-RU" sz="1600" b="1" cap="all" baseline="0" dirty="0" smtClean="0">
                          <a:solidFill>
                            <a:schemeClr val="bg1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за выполнение заданий 3 и 4 (Р2)</a:t>
                      </a:r>
                      <a:endParaRPr lang="ru-RU" sz="1600" b="1" cap="all" dirty="0">
                        <a:solidFill>
                          <a:schemeClr val="bg1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6400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Г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Соблюдение</a:t>
                      </a:r>
                      <a:r>
                        <a:rPr lang="ru-RU" sz="1500" b="1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грамматических норм</a:t>
                      </a:r>
                      <a:endParaRPr lang="ru-RU" sz="15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Баллы</a:t>
                      </a:r>
                      <a:endParaRPr lang="ru-RU" sz="15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221625">
                <a:tc rowSpan="2"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Грамматических</a:t>
                      </a:r>
                      <a:r>
                        <a:rPr lang="ru-RU" sz="1500" b="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ошибок нет</a:t>
                      </a:r>
                      <a:endParaRPr lang="ru-RU" sz="1500" b="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2216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Допущена</a:t>
                      </a:r>
                      <a:r>
                        <a:rPr lang="ru-RU" sz="1500" b="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грамматическая ошибка (одна и более)</a:t>
                      </a:r>
                      <a:endParaRPr lang="ru-RU" sz="1500" b="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236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969895" algn="ctr"/>
                          <a:tab pos="5940425" algn="r"/>
                        </a:tabLst>
                        <a:defRPr/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Соблюдение</a:t>
                      </a:r>
                      <a:r>
                        <a:rPr lang="ru-RU" sz="1500" b="1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орфоэпических норм</a:t>
                      </a:r>
                      <a:endParaRPr lang="ru-RU" sz="15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5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664875">
                <a:tc rowSpan="2"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Орфоэпических</a:t>
                      </a:r>
                      <a:r>
                        <a:rPr lang="ru-RU" sz="1500" b="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ошибок нет,</a:t>
                      </a: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или</a:t>
                      </a: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допущено  не более одной орфоэпической ошибки</a:t>
                      </a: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5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221625">
                <a:tc vMerge="1"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Допущены</a:t>
                      </a:r>
                      <a:r>
                        <a:rPr lang="ru-RU" sz="1500" b="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орфоэпические ошибки (две и более)</a:t>
                      </a:r>
                      <a:endParaRPr lang="ru-RU" sz="1500" b="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0</a:t>
                      </a:r>
                      <a:endParaRPr lang="ru-RU" sz="15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236400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Р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Соблюдение</a:t>
                      </a:r>
                      <a:r>
                        <a:rPr lang="ru-RU" sz="1500" b="1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речевых норм</a:t>
                      </a:r>
                      <a:endParaRPr lang="ru-RU" sz="15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5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664875">
                <a:tc rowSpan="2"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Речевых</a:t>
                      </a:r>
                      <a:r>
                        <a:rPr lang="ru-RU" sz="1500" b="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ошибок нет, </a:t>
                      </a: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или</a:t>
                      </a: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допущено не более  двух речевых ошибок.</a:t>
                      </a:r>
                      <a:endParaRPr lang="ru-RU" sz="1500" b="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2216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Допущены</a:t>
                      </a:r>
                      <a:r>
                        <a:rPr lang="ru-RU" sz="1500" b="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речевые ошибки (две и более)</a:t>
                      </a:r>
                      <a:endParaRPr lang="ru-RU" sz="1500" b="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236400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РО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Речевое</a:t>
                      </a:r>
                      <a:r>
                        <a:rPr lang="ru-RU" sz="1500" b="1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оформление</a:t>
                      </a:r>
                      <a:endParaRPr lang="ru-RU" sz="15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5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443250">
                <a:tc rowSpan="2"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Речь</a:t>
                      </a:r>
                      <a:r>
                        <a:rPr lang="ru-RU" sz="1500" b="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в целом отличается богатством и точностью словаря, используются разнообразные синтаксические конструкции.</a:t>
                      </a:r>
                      <a:endParaRPr lang="ru-RU" sz="1500" b="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5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443250">
                <a:tc vMerge="1"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>
                        <a:solidFill>
                          <a:srgbClr val="FF000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Речь отличается бедностью и/или</a:t>
                      </a:r>
                      <a:r>
                        <a:rPr lang="ru-RU" sz="1500" b="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 неточностью словаря, и/ или  используются однотипные синтаксические конструкции.</a:t>
                      </a:r>
                      <a:endParaRPr lang="ru-RU" sz="1500" b="0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0</a:t>
                      </a:r>
                      <a:endParaRPr lang="ru-RU" sz="15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221625">
                <a:tc gridSpan="2">
                  <a:txBody>
                    <a:bodyPr/>
                    <a:lstStyle/>
                    <a:p>
                      <a:pPr marL="358775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Максимальное количество </a:t>
                      </a:r>
                      <a:r>
                        <a:rPr lang="ru-RU" sz="15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баллов</a:t>
                      </a:r>
                    </a:p>
                    <a:p>
                      <a:pPr marL="358775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5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500" b="1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15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757952">
                <a:tc gridSpan="3">
                  <a:txBody>
                    <a:bodyPr/>
                    <a:lstStyle/>
                    <a:p>
                      <a:pPr marL="358775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58775" algn="l"/>
                          <a:tab pos="2968625" algn="ctr"/>
                          <a:tab pos="5940425" algn="r"/>
                        </a:tabLst>
                      </a:pPr>
                      <a:r>
                        <a:rPr lang="ru-RU" sz="1500" b="1" dirty="0" smtClean="0">
                          <a:solidFill>
                            <a:srgbClr val="FF0066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См. также дополнительные схемы оценивания заданий 1</a:t>
                      </a:r>
                      <a:r>
                        <a:rPr lang="ru-RU" sz="1500" b="1" baseline="0" dirty="0" smtClean="0">
                          <a:solidFill>
                            <a:srgbClr val="FF0066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и 2, 3 и 4    </a:t>
                      </a:r>
                      <a:r>
                        <a:rPr lang="en-US" sz="1500" b="1" baseline="0" dirty="0" smtClean="0">
                          <a:solidFill>
                            <a:srgbClr val="FF0066"/>
                          </a:solidFill>
                          <a:latin typeface="Georgia" pitchFamily="18" charset="0"/>
                          <a:ea typeface="Calibri"/>
                          <a:cs typeface="Times New Roman"/>
                          <a:hlinkClick r:id="rId2"/>
                        </a:rPr>
                        <a:t>http://www.fipi.ru/oge-i-gve-9/demoversii-specifikacii-kodifikatory</a:t>
                      </a:r>
                      <a:endParaRPr lang="ru-RU" sz="1500" b="1" dirty="0">
                        <a:solidFill>
                          <a:srgbClr val="FF0066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43551" marR="43551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142976" y="404664"/>
            <a:ext cx="8001024" cy="56207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eaLnBrk="0" hangingPunct="0">
              <a:defRPr/>
            </a:pPr>
            <a:r>
              <a:rPr kumimoji="0" lang="ru-RU" alt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Оценивание правильности </a:t>
            </a:r>
            <a:r>
              <a:rPr lang="ru-RU" altLang="ru-RU" sz="2000" cap="all" dirty="0" smtClean="0">
                <a:solidFill>
                  <a:srgbClr val="002060"/>
                </a:solidFill>
                <a:latin typeface="Georgia" pitchFamily="18" charset="0"/>
              </a:rPr>
              <a:t>речи ЗАДАНИЙ </a:t>
            </a:r>
            <a:r>
              <a:rPr lang="ru-RU" altLang="ru-RU" sz="2400" cap="all" dirty="0" smtClean="0">
                <a:solidFill>
                  <a:srgbClr val="002060"/>
                </a:solidFill>
                <a:latin typeface="Georgia" pitchFamily="18" charset="0"/>
              </a:rPr>
              <a:t>3</a:t>
            </a:r>
            <a:r>
              <a:rPr lang="ru-RU" altLang="ru-RU" sz="2000" cap="all" dirty="0" smtClean="0">
                <a:solidFill>
                  <a:srgbClr val="002060"/>
                </a:solidFill>
                <a:latin typeface="Georgia" pitchFamily="18" charset="0"/>
              </a:rPr>
              <a:t> и </a:t>
            </a:r>
            <a:r>
              <a:rPr lang="ru-RU" altLang="ru-RU" sz="2400" cap="all" dirty="0" smtClean="0">
                <a:solidFill>
                  <a:srgbClr val="002060"/>
                </a:solidFill>
                <a:latin typeface="Georgia" pitchFamily="18" charset="0"/>
              </a:rPr>
              <a:t>4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2000" b="1" i="0" u="none" strike="noStrike" kern="1200" cap="all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10985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357290" y="404664"/>
            <a:ext cx="6599086" cy="562074"/>
          </a:xfrm>
          <a:noFill/>
          <a:ln w="9525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Обобщенный план работы</a:t>
            </a:r>
          </a:p>
        </p:txBody>
      </p:sp>
      <p:graphicFrame>
        <p:nvGraphicFramePr>
          <p:cNvPr id="5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1412776"/>
          <a:ext cx="8568952" cy="504056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85973"/>
                <a:gridCol w="4818683"/>
                <a:gridCol w="2664296"/>
              </a:tblGrid>
              <a:tr h="654531">
                <a:tc>
                  <a:txBody>
                    <a:bodyPr/>
                    <a:lstStyle/>
                    <a:p>
                      <a:pPr algn="ctr"/>
                      <a:r>
                        <a:rPr lang="ru-RU" sz="1800" cap="all" baseline="0" dirty="0" smtClean="0">
                          <a:solidFill>
                            <a:schemeClr val="bg1"/>
                          </a:solidFill>
                          <a:latin typeface="Georgia" pitchFamily="18" charset="0"/>
                        </a:rPr>
                        <a:t>№</a:t>
                      </a:r>
                      <a:endParaRPr lang="ru-RU" sz="1800" cap="all" baseline="0" dirty="0">
                        <a:solidFill>
                          <a:schemeClr val="bg1"/>
                        </a:solidFill>
                        <a:latin typeface="Georgia" pitchFamily="18" charset="0"/>
                      </a:endParaRPr>
                    </a:p>
                  </a:txBody>
                  <a:tcPr anchor="ctr" anchorCtr="1"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cap="all" baseline="0" dirty="0" smtClean="0">
                          <a:solidFill>
                            <a:schemeClr val="bg1"/>
                          </a:solidFill>
                          <a:latin typeface="Georgia" pitchFamily="18" charset="0"/>
                        </a:rPr>
                        <a:t>Проверяемые элементы содержания</a:t>
                      </a:r>
                      <a:endParaRPr lang="ru-RU" sz="1800" cap="all" baseline="0" dirty="0">
                        <a:solidFill>
                          <a:schemeClr val="bg1"/>
                        </a:solidFill>
                        <a:latin typeface="Georgia" pitchFamily="18" charset="0"/>
                      </a:endParaRPr>
                    </a:p>
                  </a:txBody>
                  <a:tcPr anchor="ctr" anchorCtr="1"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cap="all" baseline="0" dirty="0" smtClean="0">
                          <a:solidFill>
                            <a:schemeClr val="bg1"/>
                          </a:solidFill>
                          <a:latin typeface="Georgia" pitchFamily="18" charset="0"/>
                        </a:rPr>
                        <a:t>Максимальный балл</a:t>
                      </a:r>
                      <a:endParaRPr lang="ru-RU" sz="1800" cap="all" baseline="0" dirty="0">
                        <a:solidFill>
                          <a:schemeClr val="bg1"/>
                        </a:solidFill>
                        <a:latin typeface="Georgia" pitchFamily="18" charset="0"/>
                      </a:endParaRPr>
                    </a:p>
                  </a:txBody>
                  <a:tcPr anchor="ctr" anchorCtr="1"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</a:tr>
              <a:tr h="85021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1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kern="120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Выразительное чтение текста</a:t>
                      </a:r>
                    </a:p>
                    <a:p>
                      <a:r>
                        <a:rPr lang="ru-RU" sz="2000" b="1" kern="120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вслух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2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85021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2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kern="120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Пересказ текста с привлечением</a:t>
                      </a:r>
                    </a:p>
                    <a:p>
                      <a:r>
                        <a:rPr lang="ru-RU" sz="2000" b="1" kern="120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дополнительной информации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4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85021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3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kern="120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Создание устного</a:t>
                      </a:r>
                    </a:p>
                    <a:p>
                      <a:r>
                        <a:rPr lang="ru-RU" sz="2000" b="1" kern="120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монологического высказывания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3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49258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4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kern="120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Участие в диалоге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2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85021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5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kern="120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Соблюдение норм современного</a:t>
                      </a:r>
                    </a:p>
                    <a:p>
                      <a:r>
                        <a:rPr lang="ru-RU" sz="2000" b="1" kern="120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русского литературного языка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8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  <a:tr h="492585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Итого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19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66205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028384" cy="922114"/>
          </a:xfrm>
          <a:noFill/>
          <a:ln w="9525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lnSpc>
                <a:spcPts val="3000"/>
              </a:lnSpc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Ключевые направления подготовки учащихся к устному собеседованию по русскому языку</a:t>
            </a:r>
            <a:b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</a:b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в </a:t>
            </a:r>
            <a:r>
              <a:rPr lang="ru-RU" altLang="ru-RU" sz="2000" b="1" kern="1200" cap="all" dirty="0" smtClean="0">
                <a:solidFill>
                  <a:srgbClr val="002060"/>
                </a:solidFill>
                <a:latin typeface="+mj-lt"/>
                <a:ea typeface="+mn-ea"/>
                <a:cs typeface="+mn-cs"/>
              </a:rPr>
              <a:t>9</a:t>
            </a: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 классе</a:t>
            </a: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23079" y="1542802"/>
            <a:ext cx="8964488" cy="5256584"/>
          </a:xfrm>
        </p:spPr>
        <p:txBody>
          <a:bodyPr/>
          <a:lstStyle/>
          <a:p>
            <a:pPr marL="363538" indent="-363538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Техника выразительного чтения. </a:t>
            </a:r>
            <a:r>
              <a:rPr lang="ru-RU" sz="2000" b="1" u="sng" dirty="0" smtClean="0">
                <a:solidFill>
                  <a:srgbClr val="002060"/>
                </a:solidFill>
                <a:latin typeface="Georgia" pitchFamily="18" charset="0"/>
              </a:rPr>
              <a:t>Интонирование знаков препинания.</a:t>
            </a:r>
          </a:p>
          <a:p>
            <a:pPr marL="363538" indent="-363538">
              <a:buNone/>
              <a:defRPr/>
            </a:pPr>
            <a:endParaRPr lang="ru-RU" sz="8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363538" indent="-363538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Анализ текста для подготовки к пересказу.</a:t>
            </a:r>
          </a:p>
          <a:p>
            <a:pPr marL="363538" indent="-363538">
              <a:buNone/>
              <a:defRPr/>
            </a:pPr>
            <a:endParaRPr lang="ru-RU" sz="8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363538" indent="-363538">
              <a:defRPr/>
            </a:pPr>
            <a:r>
              <a:rPr lang="ru-RU" sz="2000" b="1" u="sng" dirty="0" smtClean="0">
                <a:solidFill>
                  <a:srgbClr val="002060"/>
                </a:solidFill>
                <a:latin typeface="Georgia" pitchFamily="18" charset="0"/>
              </a:rPr>
              <a:t>Способы передачи чужой речи.</a:t>
            </a:r>
          </a:p>
          <a:p>
            <a:pPr marL="363538" indent="-363538">
              <a:buNone/>
              <a:defRPr/>
            </a:pPr>
            <a:endParaRPr lang="ru-RU" sz="8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363538" indent="-363538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Функционально-смысловые типы речи (повествование, описание, рассуждение).</a:t>
            </a:r>
          </a:p>
          <a:p>
            <a:pPr marL="363538" indent="-363538">
              <a:buNone/>
              <a:defRPr/>
            </a:pPr>
            <a:endParaRPr lang="ru-RU" sz="8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363538" indent="-363538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Правила построения монолога. </a:t>
            </a:r>
          </a:p>
          <a:p>
            <a:pPr marL="363538" indent="-363538">
              <a:buNone/>
              <a:defRPr/>
            </a:pPr>
            <a:endParaRPr lang="ru-RU" sz="8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363538" indent="-363538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Особенности коммуникативного взаимодействия в диалоге.</a:t>
            </a:r>
          </a:p>
          <a:p>
            <a:pPr marL="363538" indent="-363538">
              <a:buNone/>
              <a:defRPr/>
            </a:pPr>
            <a:endParaRPr lang="ru-RU" sz="8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363538" indent="-363538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Речевые нормы. </a:t>
            </a:r>
            <a:r>
              <a:rPr lang="ru-RU" sz="2000" b="1" u="sng" dirty="0" smtClean="0">
                <a:solidFill>
                  <a:srgbClr val="002060"/>
                </a:solidFill>
                <a:latin typeface="Georgia" pitchFamily="18" charset="0"/>
              </a:rPr>
              <a:t>Склонение имен числительных.</a:t>
            </a:r>
          </a:p>
          <a:p>
            <a:pPr marL="363538" indent="-363538">
              <a:buNone/>
              <a:defRPr/>
            </a:pPr>
            <a:endParaRPr lang="ru-RU" sz="8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363538" indent="-363538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Практическая работа с алгоритмами выполнения заданий и вариантами </a:t>
            </a:r>
            <a:r>
              <a:rPr lang="ru-RU" sz="2000" b="1" dirty="0" err="1" smtClean="0">
                <a:solidFill>
                  <a:srgbClr val="002060"/>
                </a:solidFill>
                <a:latin typeface="Georgia" pitchFamily="18" charset="0"/>
              </a:rPr>
              <a:t>КИМов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271953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499176" cy="706090"/>
          </a:xfrm>
          <a:noFill/>
          <a:ln w="9525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Основные </a:t>
            </a:r>
            <a:r>
              <a:rPr lang="ru-RU" altLang="ru-RU" sz="2000" b="1" u="sng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направления работы </a:t>
            </a: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/>
            </a:r>
            <a:b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</a:b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над выразительностью чтения:</a:t>
            </a: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323528" y="1340768"/>
            <a:ext cx="8640960" cy="3075235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смысловое</a:t>
            </a:r>
            <a:r>
              <a:rPr lang="ru-RU" sz="2000" dirty="0" smtClean="0">
                <a:solidFill>
                  <a:srgbClr val="002060"/>
                </a:solidFill>
                <a:latin typeface="Georgia" pitchFamily="18" charset="0"/>
              </a:rPr>
              <a:t> —  осмысление идеи произведения и донесение её до слушателя; 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интонационное</a:t>
            </a:r>
            <a:r>
              <a:rPr lang="ru-RU" sz="2000" dirty="0" smtClean="0">
                <a:solidFill>
                  <a:srgbClr val="002060"/>
                </a:solidFill>
                <a:latin typeface="Georgia" pitchFamily="18" charset="0"/>
              </a:rPr>
              <a:t> —   специальная работа над компонентами интонации; 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техническое</a:t>
            </a:r>
            <a:r>
              <a:rPr lang="ru-RU" sz="2000" dirty="0" smtClean="0">
                <a:solidFill>
                  <a:srgbClr val="002060"/>
                </a:solidFill>
                <a:latin typeface="Georgia" pitchFamily="18" charset="0"/>
              </a:rPr>
              <a:t> —  тренировка дыхания, совершенствование артикуляционного аппарата; 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тренировочное</a:t>
            </a:r>
            <a:r>
              <a:rPr lang="ru-RU" sz="2000" dirty="0" smtClean="0">
                <a:solidFill>
                  <a:srgbClr val="002060"/>
                </a:solidFill>
                <a:latin typeface="Georgia" pitchFamily="18" charset="0"/>
              </a:rPr>
              <a:t> —   упражнения в   выразительном прочтении произведения после его анализа.</a:t>
            </a:r>
          </a:p>
          <a:p>
            <a:pPr algn="just"/>
            <a:endParaRPr lang="ru-RU" sz="1800" dirty="0" smtClean="0"/>
          </a:p>
        </p:txBody>
      </p:sp>
      <p:sp>
        <p:nvSpPr>
          <p:cNvPr id="6" name="Полилиния 12"/>
          <p:cNvSpPr/>
          <p:nvPr/>
        </p:nvSpPr>
        <p:spPr>
          <a:xfrm>
            <a:off x="1619672" y="5589240"/>
            <a:ext cx="2407422" cy="804488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9763" tIns="99763" rIns="99763" bIns="99763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Aft>
                <a:spcPct val="35000"/>
              </a:spcAft>
            </a:pPr>
            <a:r>
              <a:rPr lang="ru-RU" sz="2000" cap="all" dirty="0">
                <a:solidFill>
                  <a:srgbClr val="002060"/>
                </a:solidFill>
                <a:latin typeface="Georgia" pitchFamily="18" charset="0"/>
              </a:rPr>
              <a:t>Логическое ударение</a:t>
            </a:r>
          </a:p>
        </p:txBody>
      </p:sp>
      <p:sp>
        <p:nvSpPr>
          <p:cNvPr id="7" name="Полилиния 14"/>
          <p:cNvSpPr/>
          <p:nvPr/>
        </p:nvSpPr>
        <p:spPr>
          <a:xfrm>
            <a:off x="4355976" y="5589240"/>
            <a:ext cx="2664296" cy="804488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9763" tIns="99763" rIns="99763" bIns="99763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Aft>
                <a:spcPct val="35000"/>
              </a:spcAft>
            </a:pPr>
            <a:r>
              <a:rPr lang="ru-RU" sz="2000" cap="all" dirty="0">
                <a:solidFill>
                  <a:srgbClr val="002060"/>
                </a:solidFill>
                <a:latin typeface="Georgia" pitchFamily="18" charset="0"/>
              </a:rPr>
              <a:t>Мелодика</a:t>
            </a:r>
          </a:p>
        </p:txBody>
      </p:sp>
      <p:sp>
        <p:nvSpPr>
          <p:cNvPr id="8" name="Полилиния 16"/>
          <p:cNvSpPr/>
          <p:nvPr/>
        </p:nvSpPr>
        <p:spPr>
          <a:xfrm>
            <a:off x="827584" y="4365104"/>
            <a:ext cx="1440160" cy="804488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9763" tIns="99763" rIns="99763" bIns="99763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kern="1200" cap="all" dirty="0">
                <a:solidFill>
                  <a:srgbClr val="002060"/>
                </a:solidFill>
                <a:latin typeface="Georgia" pitchFamily="18" charset="0"/>
              </a:rPr>
              <a:t>Паузы</a:t>
            </a:r>
            <a:r>
              <a:rPr lang="ru-RU" sz="2000" kern="1200" cap="all" dirty="0">
                <a:solidFill>
                  <a:srgbClr val="002060"/>
                </a:solidFill>
                <a:latin typeface="Georgia" pitchFamily="18" charset="0"/>
              </a:rPr>
              <a:t> </a:t>
            </a:r>
          </a:p>
        </p:txBody>
      </p:sp>
      <p:sp>
        <p:nvSpPr>
          <p:cNvPr id="9" name="Полилиния 18"/>
          <p:cNvSpPr/>
          <p:nvPr/>
        </p:nvSpPr>
        <p:spPr>
          <a:xfrm>
            <a:off x="6516216" y="4365104"/>
            <a:ext cx="1728192" cy="804488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9763" tIns="99763" rIns="99763" bIns="99763" numCol="1" spcCol="1270" anchor="ctr" anchorCtr="0">
            <a:noAutofit/>
          </a:bodyPr>
          <a:lstStyle/>
          <a:p>
            <a:pPr algn="ctr" defTabSz="889000">
              <a:lnSpc>
                <a:spcPct val="90000"/>
              </a:lnSpc>
              <a:spcAft>
                <a:spcPct val="35000"/>
              </a:spcAft>
            </a:pPr>
            <a:r>
              <a:rPr lang="ru-RU" sz="2000" cap="all" dirty="0">
                <a:solidFill>
                  <a:srgbClr val="002060"/>
                </a:solidFill>
                <a:latin typeface="Georgia" pitchFamily="18" charset="0"/>
              </a:rPr>
              <a:t>Темп речи</a:t>
            </a:r>
          </a:p>
        </p:txBody>
      </p:sp>
      <p:cxnSp>
        <p:nvCxnSpPr>
          <p:cNvPr id="10" name="Прямая со стрелкой 9"/>
          <p:cNvCxnSpPr>
            <a:stCxn id="12" idx="3"/>
            <a:endCxn id="9" idx="1"/>
          </p:cNvCxnSpPr>
          <p:nvPr/>
        </p:nvCxnSpPr>
        <p:spPr>
          <a:xfrm>
            <a:off x="5656686" y="4767348"/>
            <a:ext cx="859530" cy="0"/>
          </a:xfrm>
          <a:prstGeom prst="straightConnector1">
            <a:avLst/>
          </a:prstGeom>
          <a:ln w="57150">
            <a:solidFill>
              <a:srgbClr val="00319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012160" y="4797152"/>
            <a:ext cx="0" cy="792088"/>
          </a:xfrm>
          <a:prstGeom prst="straightConnector1">
            <a:avLst/>
          </a:prstGeom>
          <a:ln w="57150">
            <a:solidFill>
              <a:srgbClr val="00319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олилиния 10"/>
          <p:cNvSpPr/>
          <p:nvPr/>
        </p:nvSpPr>
        <p:spPr>
          <a:xfrm>
            <a:off x="3060380" y="4365104"/>
            <a:ext cx="2596306" cy="804488"/>
          </a:xfrm>
          <a:prstGeom prst="rect">
            <a:avLst/>
          </a:prstGeom>
          <a:solidFill>
            <a:srgbClr val="B7CFFF">
              <a:alpha val="90000"/>
            </a:srgbClr>
          </a:solidFill>
          <a:ln>
            <a:solidFill>
              <a:srgbClr val="0070C0"/>
            </a:solidFill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9763" tIns="99763" rIns="99763" bIns="99763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kern="1200" cap="all" dirty="0">
                <a:solidFill>
                  <a:srgbClr val="003192"/>
                </a:solidFill>
                <a:latin typeface="Georgia" pitchFamily="18" charset="0"/>
              </a:rPr>
              <a:t>Компоненты интонации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2771800" y="4797152"/>
            <a:ext cx="0" cy="792088"/>
          </a:xfrm>
          <a:prstGeom prst="straightConnector1">
            <a:avLst/>
          </a:prstGeom>
          <a:ln w="57150">
            <a:solidFill>
              <a:srgbClr val="00319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267744" y="4767348"/>
            <a:ext cx="792636" cy="0"/>
          </a:xfrm>
          <a:prstGeom prst="straightConnector1">
            <a:avLst/>
          </a:prstGeom>
          <a:ln w="57150">
            <a:solidFill>
              <a:srgbClr val="00319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20283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7427168" cy="654050"/>
          </a:xfrm>
          <a:noFill/>
          <a:ln w="9525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Техника выразительного чтения</a:t>
            </a:r>
          </a:p>
        </p:txBody>
      </p:sp>
      <p:sp>
        <p:nvSpPr>
          <p:cNvPr id="5" name="Содержимое 2"/>
          <p:cNvSpPr>
            <a:spLocks noGrp="1"/>
          </p:cNvSpPr>
          <p:nvPr>
            <p:ph sz="half" idx="1"/>
          </p:nvPr>
        </p:nvSpPr>
        <p:spPr>
          <a:xfrm>
            <a:off x="0" y="1268760"/>
            <a:ext cx="3672408" cy="5446388"/>
          </a:xfrm>
        </p:spPr>
        <p:txBody>
          <a:bodyPr>
            <a:noAutofit/>
          </a:bodyPr>
          <a:lstStyle/>
          <a:p>
            <a:pPr marL="0" indent="0"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Признаки выразительного чтения:</a:t>
            </a:r>
          </a:p>
          <a:p>
            <a:pPr marL="428625">
              <a:spcBef>
                <a:spcPts val="0"/>
              </a:spcBef>
              <a:buAutoNum type="arabicParenR"/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умение выдерживать паузы и делать логические ударения, передающие замысел автора;</a:t>
            </a:r>
          </a:p>
          <a:p>
            <a:pPr marL="428625">
              <a:spcBef>
                <a:spcPts val="0"/>
              </a:spcBef>
              <a:buAutoNum type="arabicParenR"/>
              <a:defRPr/>
            </a:pPr>
            <a:endParaRPr lang="ru-RU" sz="1600" i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266700" indent="-180975">
              <a:spcBef>
                <a:spcPts val="0"/>
              </a:spcBef>
              <a:buNone/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2) умение выражать интонации вопроса, утверждения, побуждения, а также придавать голосу нужную эмоциональную окраску;</a:t>
            </a:r>
          </a:p>
          <a:p>
            <a:pPr marL="266700" indent="-180975">
              <a:spcBef>
                <a:spcPts val="0"/>
              </a:spcBef>
              <a:buNone/>
              <a:defRPr/>
            </a:pPr>
            <a:endParaRPr lang="ru-RU" sz="1600" i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266700" indent="-180975">
              <a:spcBef>
                <a:spcPts val="0"/>
              </a:spcBef>
              <a:buNone/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3) чёткая дикция, ясное, чистое произношение звуков, достаточная громкость, темп.</a:t>
            </a:r>
          </a:p>
          <a:p>
            <a:pPr marL="0" indent="0">
              <a:buNone/>
              <a:defRPr/>
            </a:pPr>
            <a:endParaRPr lang="ru-RU" sz="16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0" indent="0">
              <a:buNone/>
              <a:defRPr/>
            </a:pP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Главным условием, обеспечивающим выразительность чтения, является </a:t>
            </a:r>
            <a:r>
              <a:rPr lang="ru-RU" sz="1600" u="sng" dirty="0" smtClean="0">
                <a:solidFill>
                  <a:srgbClr val="002060"/>
                </a:solidFill>
                <a:latin typeface="Georgia" pitchFamily="18" charset="0"/>
              </a:rPr>
              <a:t>сознательное восприятие текста.</a:t>
            </a:r>
          </a:p>
          <a:p>
            <a:pPr>
              <a:buFontTx/>
              <a:buNone/>
              <a:defRPr/>
            </a:pPr>
            <a:endParaRPr lang="ru-RU" sz="16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3635896" y="1268760"/>
            <a:ext cx="5508104" cy="50177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ru-RU" sz="1600" b="1" smtClean="0">
                <a:solidFill>
                  <a:srgbClr val="002060"/>
                </a:solidFill>
                <a:latin typeface="Georgia" pitchFamily="18" charset="0"/>
              </a:rPr>
              <a:t>Алгоритм подготовки к выразительному чтению</a:t>
            </a:r>
            <a:r>
              <a:rPr lang="ru-RU" sz="1600" smtClean="0">
                <a:solidFill>
                  <a:srgbClr val="002060"/>
                </a:solidFill>
                <a:latin typeface="Georgia" pitchFamily="18" charset="0"/>
              </a:rPr>
              <a:t>:</a:t>
            </a:r>
          </a:p>
          <a:p>
            <a:pPr marL="266700" indent="-266700">
              <a:spcBef>
                <a:spcPts val="0"/>
              </a:spcBef>
              <a:buFont typeface="Arial" charset="0"/>
              <a:buAutoNum type="arabicPeriod"/>
            </a:pPr>
            <a:r>
              <a:rPr lang="ru-RU" sz="1600" smtClean="0">
                <a:solidFill>
                  <a:srgbClr val="002060"/>
                </a:solidFill>
                <a:latin typeface="Georgia" pitchFamily="18" charset="0"/>
              </a:rPr>
              <a:t>Внимательно прочитайте текст. Постарайтесь представить то, о чём в нём говорится.</a:t>
            </a:r>
          </a:p>
          <a:p>
            <a:pPr marL="266700" indent="-266700">
              <a:spcBef>
                <a:spcPts val="0"/>
              </a:spcBef>
              <a:buFont typeface="Arial" charset="0"/>
              <a:buAutoNum type="arabicPeriod"/>
            </a:pPr>
            <a:r>
              <a:rPr lang="ru-RU" sz="1600" smtClean="0">
                <a:solidFill>
                  <a:srgbClr val="002060"/>
                </a:solidFill>
                <a:latin typeface="Georgia" pitchFamily="18" charset="0"/>
              </a:rPr>
              <a:t>Определите тему, основную мысль, основной тон высказывания.</a:t>
            </a:r>
          </a:p>
          <a:p>
            <a:pPr marL="266700" indent="-266700">
              <a:spcBef>
                <a:spcPts val="0"/>
              </a:spcBef>
              <a:buFont typeface="Arial" charset="0"/>
              <a:buAutoNum type="arabicPeriod"/>
            </a:pPr>
            <a:r>
              <a:rPr lang="ru-RU" sz="1600" smtClean="0">
                <a:solidFill>
                  <a:srgbClr val="002060"/>
                </a:solidFill>
                <a:latin typeface="Georgia" pitchFamily="18" charset="0"/>
              </a:rPr>
              <a:t>Подумайте, с какой целью Вы будете читать этот текст, в чём будете убеждать своих слушателей.</a:t>
            </a:r>
          </a:p>
          <a:p>
            <a:pPr marL="266700" indent="-266700">
              <a:spcBef>
                <a:spcPts val="0"/>
              </a:spcBef>
              <a:buFont typeface="Arial" charset="0"/>
              <a:buAutoNum type="arabicPeriod"/>
            </a:pPr>
            <a:r>
              <a:rPr lang="ru-RU" sz="1600" smtClean="0">
                <a:solidFill>
                  <a:srgbClr val="002060"/>
                </a:solidFill>
                <a:latin typeface="Georgia" pitchFamily="18" charset="0"/>
              </a:rPr>
              <a:t>Обращайте внимание на знаки препинания: они указывают на места логических пауз и их длительность.</a:t>
            </a:r>
          </a:p>
          <a:p>
            <a:pPr marL="266700" indent="-266700">
              <a:spcBef>
                <a:spcPts val="0"/>
              </a:spcBef>
              <a:buFont typeface="Arial" charset="0"/>
              <a:buAutoNum type="arabicPeriod"/>
            </a:pPr>
            <a:r>
              <a:rPr lang="ru-RU" sz="1600" smtClean="0">
                <a:solidFill>
                  <a:srgbClr val="002060"/>
                </a:solidFill>
                <a:latin typeface="Georgia" pitchFamily="18" charset="0"/>
              </a:rPr>
              <a:t>Найдите слова, на которые падает логическое ударение. </a:t>
            </a:r>
          </a:p>
          <a:p>
            <a:pPr marL="266700" indent="-266700">
              <a:spcBef>
                <a:spcPts val="0"/>
              </a:spcBef>
              <a:buFont typeface="Arial" charset="0"/>
              <a:buAutoNum type="arabicPeriod"/>
            </a:pPr>
            <a:r>
              <a:rPr lang="ru-RU" sz="1600" smtClean="0">
                <a:solidFill>
                  <a:srgbClr val="002060"/>
                </a:solidFill>
                <a:latin typeface="Georgia" pitchFamily="18" charset="0"/>
              </a:rPr>
              <a:t>Прочитайте предложенный отрывок про себя, разделив каждое предложение на смысловые отрезки, чтобы при чтении вслух использовать правильную интонацию.</a:t>
            </a:r>
          </a:p>
          <a:p>
            <a:pPr marL="266700" indent="-266700">
              <a:spcBef>
                <a:spcPts val="0"/>
              </a:spcBef>
              <a:buFont typeface="Arial" charset="0"/>
              <a:buAutoNum type="arabicPeriod"/>
            </a:pPr>
            <a:r>
              <a:rPr lang="ru-RU" sz="1600" smtClean="0">
                <a:solidFill>
                  <a:srgbClr val="002060"/>
                </a:solidFill>
                <a:latin typeface="Georgia" pitchFamily="18" charset="0"/>
              </a:rPr>
              <a:t>Прочитайте текст сначала шёпотом, а потом вслух. </a:t>
            </a:r>
          </a:p>
          <a:p>
            <a:pPr marL="266700" indent="-266700">
              <a:spcBef>
                <a:spcPts val="0"/>
              </a:spcBef>
              <a:buFont typeface="Arial" charset="0"/>
              <a:buAutoNum type="arabicPeriod"/>
            </a:pPr>
            <a:r>
              <a:rPr lang="ru-RU" sz="1600" smtClean="0">
                <a:solidFill>
                  <a:srgbClr val="002060"/>
                </a:solidFill>
                <a:latin typeface="Georgia" pitchFamily="18" charset="0"/>
              </a:rPr>
              <a:t>Не торопитесь при чтении текста, выдерживайте средний темп речи.</a:t>
            </a:r>
          </a:p>
          <a:p>
            <a:endParaRPr lang="ru-RU" sz="1600" dirty="0" smtClean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5619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071546"/>
            <a:ext cx="9144000" cy="785818"/>
          </a:xfrm>
          <a:prstGeom prst="rect">
            <a:avLst/>
          </a:prstGeom>
          <a:solidFill>
            <a:srgbClr val="B7C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1463" algn="just">
              <a:lnSpc>
                <a:spcPct val="80000"/>
              </a:lnSpc>
              <a:buFontTx/>
              <a:buNone/>
            </a:pPr>
            <a:r>
              <a:rPr lang="ru-RU" sz="2000" dirty="0" smtClean="0">
                <a:solidFill>
                  <a:srgbClr val="002060"/>
                </a:solidFill>
                <a:latin typeface="Georgia" pitchFamily="18" charset="0"/>
              </a:rPr>
              <a:t>Сначала учащиеся должны прочитать вопросы и задания к тексту, чтобы знать их заранее и читать текст </a:t>
            </a:r>
            <a:r>
              <a:rPr lang="ru-RU" sz="2000" u="sng" dirty="0" smtClean="0">
                <a:solidFill>
                  <a:srgbClr val="002060"/>
                </a:solidFill>
                <a:latin typeface="Georgia" pitchFamily="18" charset="0"/>
              </a:rPr>
              <a:t>целенаправленно. </a:t>
            </a:r>
          </a:p>
        </p:txBody>
      </p:sp>
      <p:sp>
        <p:nvSpPr>
          <p:cNvPr id="5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624" y="214290"/>
            <a:ext cx="7416824" cy="785818"/>
          </a:xfrm>
          <a:noFill/>
          <a:ln w="9525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Анализ текста для подготовки к пересказу</a:t>
            </a:r>
          </a:p>
        </p:txBody>
      </p:sp>
      <p:sp>
        <p:nvSpPr>
          <p:cNvPr id="6" name="Содержимое 3"/>
          <p:cNvSpPr>
            <a:spLocks noGrp="1"/>
          </p:cNvSpPr>
          <p:nvPr>
            <p:ph sz="half" idx="4294967295"/>
          </p:nvPr>
        </p:nvSpPr>
        <p:spPr>
          <a:xfrm>
            <a:off x="251520" y="1928802"/>
            <a:ext cx="8747250" cy="4071966"/>
          </a:xfrm>
        </p:spPr>
        <p:txBody>
          <a:bodyPr>
            <a:normAutofit fontScale="92500" lnSpcReduction="10000"/>
          </a:bodyPr>
          <a:lstStyle/>
          <a:p>
            <a:pPr marL="892175" indent="0">
              <a:spcBef>
                <a:spcPts val="0"/>
              </a:spcBef>
              <a:buFontTx/>
              <a:buNone/>
            </a:pPr>
            <a:r>
              <a:rPr lang="ru-RU" sz="1800" b="1" u="sng" cap="all" dirty="0" smtClean="0">
                <a:solidFill>
                  <a:srgbClr val="002060"/>
                </a:solidFill>
                <a:latin typeface="Georgia" pitchFamily="18" charset="0"/>
              </a:rPr>
              <a:t>Последовательность подготовки к пересказу: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Самостоятельно прочитать  текст и сформулировать его тему </a:t>
            </a:r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  <a:t>(о чём говорится в тексте?) 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и основную мысль (</a:t>
            </a:r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  <a:t>что хотел сказать автор?);</a:t>
            </a:r>
            <a:endParaRPr lang="ru-RU" sz="2000" b="1" i="1" u="sng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Пронумеровать количество абзацев (</a:t>
            </a:r>
            <a:r>
              <a:rPr lang="ru-RU" sz="2000" b="1" dirty="0" err="1" smtClean="0">
                <a:solidFill>
                  <a:srgbClr val="002060"/>
                </a:solidFill>
                <a:latin typeface="Georgia" pitchFamily="18" charset="0"/>
              </a:rPr>
              <a:t>микротем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);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Выделить ключевые слова,  главную  мысль  каждой </a:t>
            </a:r>
            <a:r>
              <a:rPr lang="ru-RU" sz="2000" b="1" dirty="0" err="1" smtClean="0">
                <a:solidFill>
                  <a:srgbClr val="002060"/>
                </a:solidFill>
                <a:latin typeface="Georgia" pitchFamily="18" charset="0"/>
              </a:rPr>
              <a:t>микротемы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 текста;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Установить смысловые отношения между частями текста и высказыванием;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Составить план текста;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Пересказать  текст, логично и уместно включив приведённое высказывание. 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endParaRPr lang="ru-RU" sz="2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FontTx/>
              <a:buNone/>
            </a:pPr>
            <a:r>
              <a:rPr lang="ru-RU" sz="2000" b="1" kern="1200" dirty="0" smtClean="0">
                <a:solidFill>
                  <a:srgbClr val="002060"/>
                </a:solidFill>
                <a:latin typeface="Georgia" pitchFamily="18" charset="0"/>
              </a:rPr>
              <a:t>Важно использовать </a:t>
            </a:r>
            <a:r>
              <a:rPr lang="ru-RU" sz="2000" b="1" u="sng" kern="1200" dirty="0" smtClean="0">
                <a:solidFill>
                  <a:srgbClr val="002060"/>
                </a:solidFill>
                <a:latin typeface="Georgia" pitchFamily="18" charset="0"/>
              </a:rPr>
              <a:t>приёмы сокращения текста: </a:t>
            </a:r>
            <a:r>
              <a:rPr lang="ru-RU" sz="2000" b="1" kern="1200" dirty="0" smtClean="0">
                <a:solidFill>
                  <a:srgbClr val="002060"/>
                </a:solidFill>
                <a:latin typeface="Georgia" pitchFamily="18" charset="0"/>
              </a:rPr>
              <a:t>исключение второстепенных деталей, обобщение единичных явлений и фактов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.</a:t>
            </a:r>
          </a:p>
          <a:p>
            <a:pPr>
              <a:spcBef>
                <a:spcPts val="0"/>
              </a:spcBef>
            </a:pPr>
            <a:endParaRPr lang="ru-RU" sz="2000" b="1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64586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7427168" cy="561975"/>
          </a:xfrm>
          <a:noFill/>
          <a:ln w="9525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Способы цитирования</a:t>
            </a:r>
          </a:p>
        </p:txBody>
      </p:sp>
      <p:graphicFrame>
        <p:nvGraphicFramePr>
          <p:cNvPr id="5" name="Group 3"/>
          <p:cNvGraphicFramePr>
            <a:graphicFrameLocks noGrp="1"/>
          </p:cNvGraphicFramePr>
          <p:nvPr/>
        </p:nvGraphicFramePr>
        <p:xfrm>
          <a:off x="179388" y="1268761"/>
          <a:ext cx="8784976" cy="5404445"/>
        </p:xfrm>
        <a:graphic>
          <a:graphicData uri="http://schemas.openxmlformats.org/drawingml/2006/table">
            <a:tbl>
              <a:tblPr/>
              <a:tblGrid>
                <a:gridCol w="2304380"/>
                <a:gridCol w="6480596"/>
              </a:tblGrid>
              <a:tr h="7938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Способы передачи чужой речи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1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Примеры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192"/>
                    </a:solidFill>
                  </a:tcPr>
                </a:tc>
              </a:tr>
              <a:tr h="22050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Предложения с прямой речью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sz="1600" b="1" i="1" kern="1200" dirty="0" smtClean="0"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В одной из своих многочисленных книг Амосов писал: </a:t>
                      </a:r>
                      <a:r>
                        <a:rPr lang="ru-RU" sz="1600" b="1" i="1" kern="1200" dirty="0" smtClean="0"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«Первобытный человек шагом почти не ходил, а бегал, как и все звери. Резервы, которые создала природа в человеке, существуют только до тех пор, пока человек максимально их использует. Но как только упражнения прекращаются, резервы тают. Попробуйте уложить здорового человека на месяц в постель, так, чтобы он ни на секунду не вставал, — получите инвалида, разучившегося ходить».</a:t>
                      </a:r>
                      <a:endParaRPr lang="ru-RU" sz="1600" b="1" i="1" dirty="0" smtClean="0">
                        <a:solidFill>
                          <a:srgbClr val="002060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29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Предложения с косвенной речью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Николай Михайлович считал, что </a:t>
                      </a: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резервы, данные человеку от природы,  существуют только до тех пор, пока он их использует. Неподвижный образ жизни превращает здорового человека в инвалида.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28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Предложения с вводными словами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По словам Амосова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,  </a:t>
                      </a: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регулярное максимальное  использование  человеком природных резервов  помогает  ему долго оставаться здоровым, а неподвижность превращает его в инвалида. 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84865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32"/>
          <p:cNvGraphicFramePr>
            <a:graphicFrameLocks noGrp="1"/>
          </p:cNvGraphicFramePr>
          <p:nvPr>
            <p:ph idx="1"/>
          </p:nvPr>
        </p:nvGraphicFramePr>
        <p:xfrm>
          <a:off x="0" y="1243806"/>
          <a:ext cx="9144000" cy="5614195"/>
        </p:xfrm>
        <a:graphic>
          <a:graphicData uri="http://schemas.openxmlformats.org/drawingml/2006/table">
            <a:tbl>
              <a:tblPr/>
              <a:tblGrid>
                <a:gridCol w="1043608"/>
                <a:gridCol w="4202950"/>
                <a:gridCol w="3897442"/>
              </a:tblGrid>
              <a:tr h="44968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Типы речи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Морфологические средства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Примеры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</a:tr>
              <a:tr h="18693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Описание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Прилагательные, существительные,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глаголы  в форме несовершенного вида (часто в прошедшем времени)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 и наречия.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«Эти формы глагольного времени обозначают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не последовательную смену деталей, частей, а их расположение на одной плоскости, как бы на одном живописном полотне»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 (А..Горшков).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Аннушка  </a:t>
                      </a:r>
                      <a:r>
                        <a:rPr lang="ru-RU" sz="14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работала</a:t>
                      </a:r>
                      <a:r>
                        <a:rPr lang="ru-RU" sz="1400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 больничным клоуном.    Раз в неделю она с другими волонтерами </a:t>
                      </a:r>
                      <a:r>
                        <a:rPr lang="ru-RU" sz="14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приезжала</a:t>
                      </a:r>
                      <a:r>
                        <a:rPr lang="ru-RU" sz="1400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 в больницу</a:t>
                      </a:r>
                      <a:r>
                        <a:rPr lang="ru-RU" sz="14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,  развлекала</a:t>
                      </a:r>
                      <a:r>
                        <a:rPr lang="ru-RU" sz="1400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 тяжело больных детей, </a:t>
                      </a:r>
                      <a:r>
                        <a:rPr lang="ru-RU" sz="14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играла</a:t>
                      </a:r>
                      <a:r>
                        <a:rPr lang="ru-RU" sz="1400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 с ними,</a:t>
                      </a:r>
                      <a:r>
                        <a:rPr lang="ru-RU" sz="14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 разучивала</a:t>
                      </a:r>
                      <a:r>
                        <a:rPr lang="ru-RU" sz="1400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 смешные стихи,</a:t>
                      </a:r>
                      <a:r>
                        <a:rPr lang="ru-RU" sz="14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 пела </a:t>
                      </a:r>
                      <a:r>
                        <a:rPr lang="ru-RU" sz="1400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песни</a:t>
                      </a:r>
                      <a:r>
                        <a:rPr lang="ru-RU" sz="14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, придумывала</a:t>
                      </a:r>
                      <a:r>
                        <a:rPr lang="ru-RU" sz="1400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 затеи,  и детишки... с нетерпением </a:t>
                      </a:r>
                      <a:r>
                        <a:rPr lang="ru-RU" sz="14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ждали </a:t>
                      </a:r>
                      <a:r>
                        <a:rPr lang="ru-RU" sz="1400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свою Нюшу.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693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Повествование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(рассказ о событиях)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1.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Глагольные формы прошедшего времени совершенного вида.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2. Глаголы начинательного способа действия (начали, стали...).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3. Видовые формы глаголов со значением движения, восприятия, возникновения и мгновенности действия.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Тонкий вдруг </a:t>
                      </a:r>
                      <a:r>
                        <a:rPr lang="ru-RU" sz="14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побледнел, окаменел,</a:t>
                      </a:r>
                      <a:r>
                        <a:rPr lang="ru-RU" sz="1400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 но скоро лицо его </a:t>
                      </a:r>
                      <a:r>
                        <a:rPr lang="ru-RU" sz="14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искривилось </a:t>
                      </a:r>
                      <a:r>
                        <a:rPr lang="ru-RU" sz="1400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во все стороны широчайшей улыбкой; казалось, что от лица и глаз его </a:t>
                      </a:r>
                      <a:r>
                        <a:rPr lang="ru-RU" sz="14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посыпались</a:t>
                      </a:r>
                      <a:r>
                        <a:rPr lang="ru-RU" sz="1400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 искры. Сам он </a:t>
                      </a:r>
                      <a:r>
                        <a:rPr lang="ru-RU" sz="14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съежился, сгорбился, сузился</a:t>
                      </a:r>
                      <a:r>
                        <a:rPr lang="ru-RU" sz="1400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... Тонкий </a:t>
                      </a:r>
                      <a:r>
                        <a:rPr lang="ru-RU" sz="14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пожал</a:t>
                      </a:r>
                      <a:r>
                        <a:rPr lang="ru-RU" sz="1400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 три пальца</a:t>
                      </a:r>
                      <a:r>
                        <a:rPr lang="ru-RU" sz="14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, поклонился </a:t>
                      </a:r>
                      <a:r>
                        <a:rPr lang="ru-RU" sz="1400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всем туловищем и </a:t>
                      </a:r>
                      <a:r>
                        <a:rPr lang="ru-RU" sz="14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захихикал</a:t>
                      </a:r>
                      <a:r>
                        <a:rPr lang="ru-RU" sz="1400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, как китаец: «хи-хи-хи».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4257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Рассуждение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Обоснование и тезис связываются союзами 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потому что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и 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так как;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вывод присоединяется словами 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поэтому, таким образом, итак, следовательно.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cs typeface="Arial" charset="0"/>
                        </a:rPr>
                        <a:t>Слово – дело великое…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cs typeface="Arial" charset="0"/>
                        </a:rPr>
                        <a:t>Словом можно соединить людей, можно и разъединить их, словом можно служить любви, словом же можно служить вражде и ненависти.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cs typeface="Arial" charset="0"/>
                        </a:rPr>
                        <a:t>Будьте </a:t>
                      </a:r>
                      <a:r>
                        <a:rPr lang="ru-RU" sz="1400" b="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cs typeface="Arial" charset="0"/>
                        </a:rPr>
                        <a:t> внимательны к  </a:t>
                      </a:r>
                      <a:r>
                        <a:rPr lang="ru-RU" sz="1400" b="0" dirty="0" smtClean="0">
                          <a:solidFill>
                            <a:srgbClr val="002060"/>
                          </a:solidFill>
                          <a:latin typeface="Georgia" pitchFamily="18" charset="0"/>
                          <a:cs typeface="Arial" charset="0"/>
                        </a:rPr>
                        <a:t>слову!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1187624" y="404664"/>
            <a:ext cx="7056784" cy="648072"/>
          </a:xfrm>
          <a:noFill/>
          <a:ln w="9525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функционально - смысловые типы речи</a:t>
            </a:r>
          </a:p>
        </p:txBody>
      </p:sp>
    </p:spTree>
    <p:extLst>
      <p:ext uri="{BB962C8B-B14F-4D97-AF65-F5344CB8AC3E}">
        <p14:creationId xmlns:p14="http://schemas.microsoft.com/office/powerpoint/2010/main" val="3468018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6120680" cy="417512"/>
          </a:xfrm>
          <a:noFill/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Коммуникативные задачи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388" y="1340767"/>
          <a:ext cx="8713092" cy="5399502"/>
        </p:xfrm>
        <a:graphic>
          <a:graphicData uri="http://schemas.openxmlformats.org/drawingml/2006/table">
            <a:tbl>
              <a:tblPr/>
              <a:tblGrid>
                <a:gridCol w="3096468"/>
                <a:gridCol w="5616624"/>
              </a:tblGrid>
              <a:tr h="808985">
                <a:tc>
                  <a:txBody>
                    <a:bodyPr/>
                    <a:lstStyle/>
                    <a:p>
                      <a:r>
                        <a:rPr lang="ru-RU" sz="1600" b="1" kern="1200" cap="all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Задание 1</a:t>
                      </a:r>
                    </a:p>
                    <a:p>
                      <a:r>
                        <a:rPr lang="ru-RU" sz="1600" b="1" kern="120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Чтение текста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Осознанно и правильно передать замысел автора </a:t>
                      </a:r>
                      <a:r>
                        <a:rPr lang="ru-RU" sz="1600" b="1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 </a:t>
                      </a:r>
                      <a:r>
                        <a:rPr lang="ru-RU" sz="1600" b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слушателям в соответствии</a:t>
                      </a:r>
                      <a:r>
                        <a:rPr lang="ru-RU" sz="1600" b="1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 с пунктуационными знаками</a:t>
                      </a:r>
                      <a:endParaRPr lang="ru-RU" sz="1600" b="1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883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cap="all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Задание 2</a:t>
                      </a:r>
                    </a:p>
                    <a:p>
                      <a:r>
                        <a:rPr lang="ru-RU" sz="1600" b="1" kern="120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Пересказ прочитанного текста с привлечением дополнительной информации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Сохранить все основные  микротемы исходного текста и уместно, логично  включить в него</a:t>
                      </a:r>
                      <a:r>
                        <a:rPr lang="ru-RU" sz="1600" b="1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 </a:t>
                      </a:r>
                      <a:r>
                        <a:rPr lang="ru-RU" sz="1600" b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во время пересказа приведённое высказывание</a:t>
                      </a:r>
                      <a:endParaRPr lang="ru-RU" sz="1600" b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074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cap="all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Задание 3</a:t>
                      </a:r>
                    </a:p>
                    <a:p>
                      <a:r>
                        <a:rPr lang="ru-RU" sz="1600" b="1" kern="120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Создание устного монологического высказывания по одной из выбранных тем беседы (1-3) в объеме не менее 10 фраз.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ru-RU" sz="1600" b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1.</a:t>
                      </a:r>
                      <a:r>
                        <a:rPr lang="ru-RU" sz="1600" b="1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 </a:t>
                      </a:r>
                      <a:r>
                        <a:rPr lang="ru-RU" sz="1600" b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Описать фотографию, раскрыв тему в полном объёме </a:t>
                      </a:r>
                      <a:r>
                        <a:rPr lang="ru-RU" sz="1600" b="1" i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(описание)</a:t>
                      </a:r>
                      <a:r>
                        <a:rPr lang="ru-RU" sz="1600" b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;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ru-RU" sz="1600" b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2. Рассказать о своём личном жизненном</a:t>
                      </a:r>
                      <a:r>
                        <a:rPr lang="ru-RU" sz="1600" b="1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 опыте, </a:t>
                      </a:r>
                      <a:r>
                        <a:rPr lang="ru-RU" sz="1600" b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раскрыв тему в полном объёме </a:t>
                      </a:r>
                      <a:r>
                        <a:rPr lang="ru-RU" sz="1600" b="1" i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(повествование)</a:t>
                      </a:r>
                      <a:r>
                        <a:rPr lang="ru-RU" sz="1600" b="1" i="1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;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ru-RU" sz="1600" b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3.</a:t>
                      </a:r>
                      <a:r>
                        <a:rPr lang="ru-RU" sz="1600" b="1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 Д</a:t>
                      </a:r>
                      <a:r>
                        <a:rPr lang="ru-RU" sz="1600" b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ать</a:t>
                      </a:r>
                      <a:r>
                        <a:rPr lang="ru-RU" sz="1600" b="1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 полный</a:t>
                      </a:r>
                      <a:r>
                        <a:rPr lang="ru-RU" sz="1600" b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 ответ на поставленный проблемный вопрос, аргументировав  свою точку зрения;</a:t>
                      </a:r>
                      <a:r>
                        <a:rPr lang="ru-RU" sz="1600" b="1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 дать полные ответы на вопросы плана </a:t>
                      </a:r>
                      <a:r>
                        <a:rPr lang="ru-RU" sz="1600" b="1" i="1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(рассуждение).</a:t>
                      </a:r>
                      <a:endParaRPr lang="ru-RU" sz="16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237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cap="all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Задание 4</a:t>
                      </a:r>
                    </a:p>
                    <a:p>
                      <a:r>
                        <a:rPr lang="ru-RU" sz="1600" b="1" kern="120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Участие в диалоге с экзаменатором-собеседником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C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Дать полные ответы на поставленные вопросы, изложить мысли логично, последовательно, используя разнообразные синтаксические конструкции</a:t>
                      </a:r>
                      <a:r>
                        <a:rPr lang="ru-RU" sz="1600" b="1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, </a:t>
                      </a:r>
                      <a:r>
                        <a:rPr lang="ru-RU" sz="1600" b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богатство и точность словаря </a:t>
                      </a:r>
                      <a:endParaRPr lang="ru-RU" sz="1600" b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24397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87624" y="404664"/>
            <a:ext cx="7128792" cy="634082"/>
          </a:xfrm>
          <a:noFill/>
          <a:ln w="9525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Схемы функционально - смысловых типов речи</a:t>
            </a:r>
          </a:p>
        </p:txBody>
      </p:sp>
      <p:pic>
        <p:nvPicPr>
          <p:cNvPr id="5" name="Picture 21" descr="D:\ОТЧЕТЫ\ОТЧЕТЫ2018\январь2018\Чеснокова А.В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814" y="1700808"/>
            <a:ext cx="9158814" cy="41764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61195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87624" y="404664"/>
            <a:ext cx="7128792" cy="634082"/>
          </a:xfrm>
          <a:noFill/>
          <a:ln w="9525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lnSpc>
                <a:spcPts val="3000"/>
              </a:lnSpc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Схемы функционально - смысловых типов речи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5689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dirty="0" smtClean="0">
                <a:solidFill>
                  <a:srgbClr val="002060"/>
                </a:solidFill>
                <a:latin typeface="Georgia" pitchFamily="18" charset="0"/>
              </a:rPr>
              <a:t>Использование сопоставления текста с кадрами кинофильма или фотографиями помогает школьникам </a:t>
            </a:r>
            <a:r>
              <a:rPr lang="ru-RU" u="sng" dirty="0" smtClean="0">
                <a:solidFill>
                  <a:srgbClr val="002060"/>
                </a:solidFill>
                <a:latin typeface="Georgia" pitchFamily="18" charset="0"/>
              </a:rPr>
              <a:t>определить тип текста. </a:t>
            </a:r>
          </a:p>
          <a:p>
            <a:pPr>
              <a:buFontTx/>
              <a:buNone/>
            </a:pPr>
            <a:endParaRPr lang="ru-RU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just">
              <a:buFontTx/>
              <a:buNone/>
            </a:pPr>
            <a:r>
              <a:rPr lang="ru-RU" b="0" dirty="0" smtClean="0">
                <a:solidFill>
                  <a:srgbClr val="002060"/>
                </a:solidFill>
                <a:latin typeface="Georgia" pitchFamily="18" charset="0"/>
              </a:rPr>
              <a:t>Однако </a:t>
            </a:r>
            <a:r>
              <a:rPr lang="ru-RU" b="0" dirty="0">
                <a:solidFill>
                  <a:srgbClr val="002060"/>
                </a:solidFill>
                <a:latin typeface="Georgia" pitchFamily="18" charset="0"/>
              </a:rPr>
              <a:t>динамическое описание природы, окружающей среды, </a:t>
            </a:r>
            <a:br>
              <a:rPr lang="ru-RU" b="0" dirty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b="0" dirty="0">
                <a:solidFill>
                  <a:srgbClr val="002060"/>
                </a:solidFill>
                <a:latin typeface="Georgia" pitchFamily="18" charset="0"/>
              </a:rPr>
              <a:t>состояния человека не может быть соотнесено с одним кадром. Если ученик пользуется этим приёмом при определении типа текста, в котором представлено динамическое описание, то он, определяя текст как повествование, допускает распространённую ошибку.</a:t>
            </a:r>
            <a:r>
              <a:rPr lang="ru-RU" b="0" i="1" dirty="0">
                <a:solidFill>
                  <a:srgbClr val="002060"/>
                </a:solidFill>
                <a:latin typeface="Georgia" pitchFamily="18" charset="0"/>
              </a:rPr>
              <a:t> </a:t>
            </a:r>
          </a:p>
          <a:p>
            <a:pPr>
              <a:buFontTx/>
              <a:buNone/>
            </a:pPr>
            <a:endParaRPr lang="ru-RU" i="1" dirty="0">
              <a:solidFill>
                <a:srgbClr val="002060"/>
              </a:solidFill>
              <a:latin typeface="Georgia" pitchFamily="18" charset="0"/>
            </a:endParaRPr>
          </a:p>
          <a:p>
            <a:pPr algn="just">
              <a:buFontTx/>
              <a:buNone/>
            </a:pPr>
            <a:r>
              <a:rPr lang="ru-RU" i="1" dirty="0" err="1" smtClean="0">
                <a:solidFill>
                  <a:srgbClr val="002060"/>
                </a:solidFill>
                <a:latin typeface="Georgia" pitchFamily="18" charset="0"/>
              </a:rPr>
              <a:t>Субоч</a:t>
            </a:r>
            <a:r>
              <a:rPr lang="ru-RU" i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i="1" dirty="0">
                <a:solidFill>
                  <a:srgbClr val="002060"/>
                </a:solidFill>
                <a:latin typeface="Georgia" pitchFamily="18" charset="0"/>
              </a:rPr>
              <a:t>был человек стремительный. Он влетал в класс как метеор. Фалды его сюртука разлетались. Пенсне сверкало. Журнал, со свистом рассекая воздух, летел по траектории и падал на стол. Пыль завивалась вихрями за спиной латиниста. Класс вскакивал, гремя крышками парт, и с таким же грохотом садился. Застекленные двери звенели. Воробьи за окнами срывались с тополей и с треском уносились в глубину сада. </a:t>
            </a:r>
          </a:p>
          <a:p>
            <a:pPr>
              <a:buFontTx/>
              <a:buNone/>
            </a:pPr>
            <a:r>
              <a:rPr lang="ru-RU" i="1" dirty="0">
                <a:solidFill>
                  <a:srgbClr val="002060"/>
                </a:solidFill>
                <a:latin typeface="Georgia" pitchFamily="18" charset="0"/>
              </a:rPr>
              <a:t>       </a:t>
            </a:r>
            <a:endParaRPr lang="ru-RU" i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>
              <a:buFontTx/>
              <a:buNone/>
            </a:pPr>
            <a:r>
              <a:rPr lang="ru-RU" i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i="1" dirty="0">
                <a:solidFill>
                  <a:srgbClr val="002060"/>
                </a:solidFill>
                <a:latin typeface="Georgia" pitchFamily="18" charset="0"/>
              </a:rPr>
              <a:t>Таков был обычный приход </a:t>
            </a:r>
            <a:r>
              <a:rPr lang="ru-RU" i="1" dirty="0" err="1">
                <a:solidFill>
                  <a:srgbClr val="002060"/>
                </a:solidFill>
                <a:latin typeface="Georgia" pitchFamily="18" charset="0"/>
              </a:rPr>
              <a:t>Субоча</a:t>
            </a:r>
            <a:r>
              <a:rPr lang="ru-RU" i="1" dirty="0">
                <a:solidFill>
                  <a:srgbClr val="002060"/>
                </a:solidFill>
                <a:latin typeface="Georgia" pitchFamily="18" charset="0"/>
              </a:rPr>
              <a:t>.  </a:t>
            </a:r>
            <a:r>
              <a:rPr lang="ru-RU" dirty="0" smtClean="0">
                <a:solidFill>
                  <a:srgbClr val="002060"/>
                </a:solidFill>
                <a:latin typeface="Georgia" pitchFamily="18" charset="0"/>
              </a:rPr>
              <a:t>(К. Паустовский)</a:t>
            </a:r>
          </a:p>
          <a:p>
            <a:pPr>
              <a:buFontTx/>
              <a:buNone/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</a:rPr>
              <a:t> </a:t>
            </a:r>
            <a:br>
              <a:rPr lang="ru-RU" dirty="0">
                <a:solidFill>
                  <a:srgbClr val="002060"/>
                </a:solidFill>
                <a:latin typeface="Georgia" pitchFamily="18" charset="0"/>
              </a:rPr>
            </a:br>
            <a:endParaRPr lang="ru-RU" b="0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2502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33"/>
          <p:cNvGraphicFramePr>
            <a:graphicFrameLocks noGrp="1"/>
          </p:cNvGraphicFramePr>
          <p:nvPr>
            <p:ph idx="1"/>
          </p:nvPr>
        </p:nvGraphicFramePr>
        <p:xfrm>
          <a:off x="35496" y="1282436"/>
          <a:ext cx="9108504" cy="5499026"/>
        </p:xfrm>
        <a:graphic>
          <a:graphicData uri="http://schemas.openxmlformats.org/drawingml/2006/table">
            <a:tbl>
              <a:tblPr/>
              <a:tblGrid>
                <a:gridCol w="2016224"/>
                <a:gridCol w="3812519"/>
                <a:gridCol w="3279761"/>
              </a:tblGrid>
              <a:tr h="78136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Тип речи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1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Основная задача выпускника, использующего этот тип речи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1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Основные вопросы, характерные для данного типа речи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192"/>
                    </a:solidFill>
                  </a:tcPr>
                </a:tc>
              </a:tr>
              <a:tr h="13958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Описание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Указать признаки описываемого предмета, лица, места, состояния</a:t>
                      </a: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(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перечень постоянных или временных предметов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Каков предмет?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Как он выглядит?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Какие признаки для него характерны?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61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Повествование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Сообщить о последовательности действий или событий.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(Рассказ о том, что было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сначала, потом, затем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и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 наконец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Какова последовательность действий (событий)?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Что происходило сначала и что происходит потом?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6690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Рассуждение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Обосновать то или иное выдвигаемое положение (тезис), объяснить сущность, причины того или иного явления, события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(Доказывается, раскрывается причина и следствие явления, события. 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Почему?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В чём причина данного явления?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Что из этого следует?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Каковы следствия данного явления?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cs typeface="Arial" charset="0"/>
                        </a:rPr>
                        <a:t>Что оно значит?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598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59632" y="357166"/>
            <a:ext cx="7884368" cy="681580"/>
          </a:xfrm>
          <a:noFill/>
          <a:ln w="9525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lnSpc>
                <a:spcPts val="3000"/>
              </a:lnSpc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</a:rPr>
              <a:t>КОММУНИКАТИВНЫЕ ЗАДАЧИ</a:t>
            </a:r>
            <a:b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</a:rPr>
              <a:t> функционально - смысловых типов речи</a:t>
            </a:r>
            <a:endParaRPr lang="ru-RU" altLang="ru-RU" sz="2000" b="1" kern="1200" cap="all" dirty="0" smtClean="0">
              <a:solidFill>
                <a:srgbClr val="002060"/>
              </a:solidFill>
              <a:latin typeface="Georgia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32278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274638"/>
            <a:ext cx="7848872" cy="778098"/>
          </a:xfrm>
          <a:noFill/>
          <a:ln w="9525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lnSpc>
                <a:spcPts val="3000"/>
              </a:lnSpc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Упражнения для развития монологической речи (описание фотографии)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42844" y="1071546"/>
            <a:ext cx="4893124" cy="4860048"/>
          </a:xfrm>
        </p:spPr>
        <p:txBody>
          <a:bodyPr>
            <a:normAutofit lnSpcReduction="10000"/>
          </a:bodyPr>
          <a:lstStyle/>
          <a:p>
            <a:pPr marL="265113" indent="-265113">
              <a:lnSpc>
                <a:spcPct val="90000"/>
              </a:lnSpc>
              <a:buNone/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      </a:t>
            </a:r>
            <a:r>
              <a:rPr lang="ru-RU" sz="1600" b="1" dirty="0" smtClean="0">
                <a:solidFill>
                  <a:srgbClr val="FF0066"/>
                </a:solidFill>
                <a:latin typeface="Georgia" pitchFamily="18" charset="0"/>
              </a:rPr>
              <a:t>Упражнения:</a:t>
            </a:r>
          </a:p>
          <a:p>
            <a:pPr marL="265113" indent="-265113">
              <a:lnSpc>
                <a:spcPct val="90000"/>
              </a:lnSpc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Назовите как можно больше деталей изображенного на фотографии.</a:t>
            </a:r>
          </a:p>
          <a:p>
            <a:pPr marL="265113" indent="-265113">
              <a:lnSpc>
                <a:spcPct val="90000"/>
              </a:lnSpc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Составьте предложения на предложенную  тему.</a:t>
            </a:r>
          </a:p>
          <a:p>
            <a:pPr marL="265113" indent="-265113"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Опишите людей, запечатлённых на фотографии, их внешний облик, лица, волосы, одежду, позы, состояние. </a:t>
            </a:r>
          </a:p>
          <a:p>
            <a:pPr marL="265113" indent="-265113"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Назовите эмоции, чувства, настроение, которые переданы на фотографии.</a:t>
            </a:r>
          </a:p>
          <a:p>
            <a:pPr marL="265113" indent="-265113"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Подберите определения, которые помогут Вам охарактеризовать позу (-</a:t>
            </a:r>
            <a:r>
              <a:rPr lang="ru-RU" sz="1600" i="1" dirty="0" err="1" smtClean="0">
                <a:solidFill>
                  <a:srgbClr val="002060"/>
                </a:solidFill>
                <a:latin typeface="Georgia" pitchFamily="18" charset="0"/>
              </a:rPr>
              <a:t>ы</a:t>
            </a: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) запечатлённого (-</a:t>
            </a:r>
            <a:r>
              <a:rPr lang="ru-RU" sz="1600" i="1" dirty="0" err="1" smtClean="0">
                <a:solidFill>
                  <a:srgbClr val="002060"/>
                </a:solidFill>
                <a:latin typeface="Georgia" pitchFamily="18" charset="0"/>
              </a:rPr>
              <a:t>ых</a:t>
            </a: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) на снимке.</a:t>
            </a:r>
          </a:p>
          <a:p>
            <a:pPr marL="265113" indent="-265113"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Назовите признаки предметов, изображённых на фотографии (цвет, форма, размер). </a:t>
            </a:r>
          </a:p>
          <a:p>
            <a:pPr marL="265113" indent="-265113"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Подберите синонимы к словам, включая </a:t>
            </a:r>
          </a:p>
          <a:p>
            <a:pPr marL="265113" indent="-265113"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эмоционально-оценочные.</a:t>
            </a:r>
          </a:p>
          <a:p>
            <a:pPr marL="265113" indent="-265113">
              <a:lnSpc>
                <a:spcPct val="90000"/>
              </a:lnSpc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Составьте описание фотографии по опорным словам.</a:t>
            </a:r>
          </a:p>
          <a:p>
            <a:pPr>
              <a:lnSpc>
                <a:spcPct val="90000"/>
              </a:lnSpc>
              <a:defRPr/>
            </a:pPr>
            <a:endParaRPr lang="ru-RU" sz="1600" i="1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4932040" y="1071546"/>
            <a:ext cx="4038600" cy="479518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  <a:defRPr/>
            </a:pPr>
            <a:r>
              <a:rPr lang="ru-RU" sz="1600" b="1" dirty="0" smtClean="0">
                <a:solidFill>
                  <a:srgbClr val="FF0066"/>
                </a:solidFill>
                <a:latin typeface="Georgia" pitchFamily="18" charset="0"/>
              </a:rPr>
              <a:t>        Вопросы для подготовки:</a:t>
            </a:r>
          </a:p>
          <a:p>
            <a:pPr>
              <a:spcBef>
                <a:spcPts val="0"/>
              </a:spcBef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Какой момент изображен на фотографии?</a:t>
            </a:r>
          </a:p>
          <a:p>
            <a:pPr>
              <a:spcBef>
                <a:spcPts val="0"/>
              </a:spcBef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Где, по-вашему, сделана эта фотография?</a:t>
            </a:r>
          </a:p>
          <a:p>
            <a:pPr>
              <a:spcBef>
                <a:spcPts val="0"/>
              </a:spcBef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Почему была сделана такая фотография?</a:t>
            </a:r>
          </a:p>
          <a:p>
            <a:pPr>
              <a:spcBef>
                <a:spcPts val="0"/>
              </a:spcBef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Что хотелось фотографу изобразить в первую очередь?</a:t>
            </a:r>
          </a:p>
          <a:p>
            <a:pPr>
              <a:spcBef>
                <a:spcPts val="0"/>
              </a:spcBef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Какие детали на фотоснимке обращают на себя внимание, бросаются в глаза, запоминаются?</a:t>
            </a:r>
          </a:p>
          <a:p>
            <a:pPr>
              <a:spcBef>
                <a:spcPts val="0"/>
              </a:spcBef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О чем говорит поза, выражение лиц  людей, запечатленных на фотографии?</a:t>
            </a:r>
          </a:p>
          <a:p>
            <a:pPr>
              <a:spcBef>
                <a:spcPts val="0"/>
              </a:spcBef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Удалось ли автору снимка передать эмоции, чувства, настроение сфотографированных?</a:t>
            </a:r>
          </a:p>
          <a:p>
            <a:pPr>
              <a:spcBef>
                <a:spcPts val="0"/>
              </a:spcBef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Georgia" pitchFamily="18" charset="0"/>
              </a:rPr>
              <a:t>Как вы считаете, удачным ли получился снимок?</a:t>
            </a:r>
          </a:p>
          <a:p>
            <a:pPr>
              <a:defRPr/>
            </a:pPr>
            <a:endParaRPr lang="ru-RU" sz="1600" i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6117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87624" y="404664"/>
            <a:ext cx="7812360" cy="561975"/>
          </a:xfrm>
          <a:noFill/>
          <a:ln w="9525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Структура монолога-рассуждения (задание </a:t>
            </a:r>
            <a:r>
              <a:rPr lang="ru-RU" altLang="ru-RU" sz="2000" b="1" kern="1200" cap="all" dirty="0" smtClean="0">
                <a:solidFill>
                  <a:srgbClr val="002060"/>
                </a:solidFill>
                <a:ea typeface="+mn-ea"/>
                <a:cs typeface="+mn-cs"/>
              </a:rPr>
              <a:t>3</a:t>
            </a: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) </a:t>
            </a:r>
          </a:p>
        </p:txBody>
      </p:sp>
      <p:sp>
        <p:nvSpPr>
          <p:cNvPr id="5" name="Содержимое 2"/>
          <p:cNvSpPr>
            <a:spLocks noGrp="1"/>
          </p:cNvSpPr>
          <p:nvPr>
            <p:ph idx="4294967295"/>
          </p:nvPr>
        </p:nvSpPr>
        <p:spPr>
          <a:xfrm>
            <a:off x="142844" y="1142984"/>
            <a:ext cx="9001156" cy="5715016"/>
          </a:xfrm>
        </p:spPr>
        <p:txBody>
          <a:bodyPr/>
          <a:lstStyle/>
          <a:p>
            <a:pPr marL="0" indent="-571500">
              <a:lnSpc>
                <a:spcPct val="80000"/>
              </a:lnSpc>
              <a:spcBef>
                <a:spcPts val="0"/>
              </a:spcBef>
              <a:buFontTx/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Georgia" pitchFamily="18" charset="0"/>
              </a:rPr>
              <a:t>1.Тезис (сформулированный ответ на поставленный вопрос; истолкование предложенного в задании слова; утверждение, доказываемое в рассуждении).</a:t>
            </a:r>
          </a:p>
          <a:p>
            <a:pPr marL="0" lvl="1" indent="0">
              <a:lnSpc>
                <a:spcPct val="80000"/>
              </a:lnSpc>
              <a:spcBef>
                <a:spcPts val="0"/>
              </a:spcBef>
              <a:buFontTx/>
              <a:buNone/>
            </a:pPr>
            <a:r>
              <a:rPr lang="ru-RU" sz="1800" i="1" dirty="0" smtClean="0">
                <a:solidFill>
                  <a:srgbClr val="002060"/>
                </a:solidFill>
                <a:latin typeface="Georgia" pitchFamily="18" charset="0"/>
              </a:rPr>
              <a:t>… - это …                                                  На мой взгляд (я думаю, мне кажется), .…</a:t>
            </a:r>
          </a:p>
          <a:p>
            <a:pPr marL="0" lvl="1" indent="0">
              <a:lnSpc>
                <a:spcPct val="80000"/>
              </a:lnSpc>
              <a:spcBef>
                <a:spcPts val="0"/>
              </a:spcBef>
              <a:buFontTx/>
              <a:buNone/>
            </a:pPr>
            <a:r>
              <a:rPr lang="ru-RU" sz="1800" i="1" dirty="0" smtClean="0">
                <a:solidFill>
                  <a:srgbClr val="002060"/>
                </a:solidFill>
                <a:latin typeface="Georgia" pitchFamily="18" charset="0"/>
              </a:rPr>
              <a:t>Как мне кажется, …</a:t>
            </a:r>
          </a:p>
          <a:p>
            <a:pPr marL="0" lvl="1" indent="0">
              <a:lnSpc>
                <a:spcPct val="80000"/>
              </a:lnSpc>
              <a:spcBef>
                <a:spcPts val="0"/>
              </a:spcBef>
              <a:buFontTx/>
              <a:buNone/>
            </a:pPr>
            <a:endParaRPr lang="ru-RU" sz="1800" b="1" i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0" lvl="1" indent="0">
              <a:lnSpc>
                <a:spcPct val="80000"/>
              </a:lnSpc>
              <a:spcBef>
                <a:spcPts val="0"/>
              </a:spcBef>
              <a:buFontTx/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Georgia" pitchFamily="18" charset="0"/>
              </a:rPr>
              <a:t>2.Основная часть. Аргументация. Примеры – аргументы.</a:t>
            </a:r>
          </a:p>
          <a:p>
            <a:pPr marL="0" lvl="1" indent="-274638">
              <a:lnSpc>
                <a:spcPct val="80000"/>
              </a:lnSpc>
              <a:spcBef>
                <a:spcPts val="0"/>
              </a:spcBef>
              <a:buFontTx/>
              <a:buAutoNum type="arabicParenR"/>
            </a:pPr>
            <a:r>
              <a:rPr lang="ru-RU" sz="1800" i="1" dirty="0" smtClean="0">
                <a:solidFill>
                  <a:srgbClr val="002060"/>
                </a:solidFill>
                <a:latin typeface="Georgia" pitchFamily="18" charset="0"/>
              </a:rPr>
              <a:t>Во-первых,…  во-вторых, …   в третьих, …</a:t>
            </a:r>
          </a:p>
          <a:p>
            <a:pPr marL="0" lvl="1" indent="-274638">
              <a:lnSpc>
                <a:spcPct val="80000"/>
              </a:lnSpc>
              <a:spcBef>
                <a:spcPts val="0"/>
              </a:spcBef>
              <a:buFontTx/>
              <a:buAutoNum type="arabicParenR"/>
            </a:pPr>
            <a:r>
              <a:rPr lang="ru-RU" sz="1800" i="1" dirty="0" smtClean="0">
                <a:solidFill>
                  <a:srgbClr val="002060"/>
                </a:solidFill>
                <a:latin typeface="Georgia" pitchFamily="18" charset="0"/>
              </a:rPr>
              <a:t>Чтобы подтвердить сказанное, обратимся к таким фактам:...</a:t>
            </a:r>
          </a:p>
          <a:p>
            <a:pPr marL="0" lvl="1" indent="-274638">
              <a:lnSpc>
                <a:spcPct val="80000"/>
              </a:lnSpc>
              <a:spcBef>
                <a:spcPts val="0"/>
              </a:spcBef>
              <a:buFontTx/>
              <a:buAutoNum type="arabicParenR"/>
            </a:pPr>
            <a:r>
              <a:rPr lang="ru-RU" sz="1800" i="1" dirty="0" smtClean="0">
                <a:solidFill>
                  <a:srgbClr val="002060"/>
                </a:solidFill>
                <a:latin typeface="Georgia" pitchFamily="18" charset="0"/>
              </a:rPr>
              <a:t>Данный факт подтверждает мысль о том, что…</a:t>
            </a:r>
          </a:p>
          <a:p>
            <a:pPr marL="0" lvl="1" indent="-274638">
              <a:lnSpc>
                <a:spcPct val="80000"/>
              </a:lnSpc>
              <a:spcBef>
                <a:spcPts val="0"/>
              </a:spcBef>
              <a:buFontTx/>
              <a:buAutoNum type="arabicParenR"/>
            </a:pPr>
            <a:r>
              <a:rPr lang="ru-RU" sz="1800" i="1" dirty="0" smtClean="0">
                <a:solidFill>
                  <a:srgbClr val="002060"/>
                </a:solidFill>
                <a:latin typeface="Georgia" pitchFamily="18" charset="0"/>
              </a:rPr>
              <a:t>Эту мысль легко доказать, обратившись к примерам из… (жизни, собственного опыта, телепередач, фильмов и т.п.)</a:t>
            </a:r>
          </a:p>
          <a:p>
            <a:pPr marL="0" lvl="1" indent="-274638">
              <a:lnSpc>
                <a:spcPct val="80000"/>
              </a:lnSpc>
              <a:spcBef>
                <a:spcPts val="0"/>
              </a:spcBef>
              <a:buFontTx/>
              <a:buAutoNum type="arabicParenR"/>
            </a:pPr>
            <a:r>
              <a:rPr lang="ru-RU" sz="1800" i="1" dirty="0" smtClean="0">
                <a:solidFill>
                  <a:srgbClr val="002060"/>
                </a:solidFill>
                <a:latin typeface="Georgia" pitchFamily="18" charset="0"/>
              </a:rPr>
              <a:t>  Например, анализируя поведение (речь, поступки) (кого?) можно увидеть, что …</a:t>
            </a:r>
          </a:p>
          <a:p>
            <a:pPr marL="0" lvl="1" indent="-274638">
              <a:lnSpc>
                <a:spcPct val="80000"/>
              </a:lnSpc>
              <a:spcBef>
                <a:spcPts val="0"/>
              </a:spcBef>
              <a:buFontTx/>
              <a:buAutoNum type="arabicParenR"/>
            </a:pPr>
            <a:r>
              <a:rPr lang="ru-RU" sz="1800" i="1" dirty="0" smtClean="0">
                <a:solidFill>
                  <a:srgbClr val="002060"/>
                </a:solidFill>
                <a:latin typeface="Georgia" pitchFamily="18" charset="0"/>
              </a:rPr>
              <a:t>Кроме этого,</a:t>
            </a:r>
            <a:r>
              <a:rPr lang="ru-RU" altLang="ru-RU" sz="1800" i="1" dirty="0" smtClean="0">
                <a:solidFill>
                  <a:srgbClr val="002060"/>
                </a:solidFill>
                <a:latin typeface="Georgia" pitchFamily="18" charset="0"/>
                <a:cs typeface="Arial" charset="0"/>
              </a:rPr>
              <a:t> ещё одним доказательством справедливости моего утверждения  может служить такой пример:…</a:t>
            </a:r>
          </a:p>
          <a:p>
            <a:pPr marL="0" lvl="1" indent="-274638">
              <a:lnSpc>
                <a:spcPct val="80000"/>
              </a:lnSpc>
              <a:spcBef>
                <a:spcPts val="0"/>
              </a:spcBef>
              <a:buFontTx/>
              <a:buAutoNum type="arabicParenR"/>
            </a:pPr>
            <a:endParaRPr lang="ru-RU" altLang="ru-RU" sz="1800" b="1" i="1" dirty="0" smtClean="0">
              <a:solidFill>
                <a:srgbClr val="002060"/>
              </a:solidFill>
              <a:latin typeface="Georgia" pitchFamily="18" charset="0"/>
              <a:cs typeface="Arial" charset="0"/>
            </a:endParaRPr>
          </a:p>
          <a:p>
            <a:pPr marL="0" indent="-571500">
              <a:lnSpc>
                <a:spcPct val="80000"/>
              </a:lnSpc>
              <a:spcBef>
                <a:spcPts val="0"/>
              </a:spcBef>
              <a:buFontTx/>
              <a:buNone/>
            </a:pPr>
            <a:r>
              <a:rPr lang="ru-RU" altLang="ru-RU" sz="1800" b="1" dirty="0" smtClean="0">
                <a:solidFill>
                  <a:srgbClr val="002060"/>
                </a:solidFill>
                <a:latin typeface="Georgia" pitchFamily="18" charset="0"/>
                <a:cs typeface="Arial" charset="0"/>
              </a:rPr>
              <a:t>3. </a:t>
            </a:r>
            <a:r>
              <a:rPr lang="ru-RU" sz="1800" b="1" dirty="0" smtClean="0">
                <a:solidFill>
                  <a:srgbClr val="002060"/>
                </a:solidFill>
                <a:latin typeface="Georgia" pitchFamily="18" charset="0"/>
              </a:rPr>
              <a:t>Вывод  (заключение, сделанное на основе аргументов и связанное с тезисом).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FontTx/>
              <a:buNone/>
            </a:pPr>
            <a:endParaRPr lang="ru-RU" sz="1800" i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FontTx/>
              <a:buNone/>
            </a:pPr>
            <a:r>
              <a:rPr lang="ru-RU" sz="1800" i="1" dirty="0" smtClean="0">
                <a:solidFill>
                  <a:srgbClr val="002060"/>
                </a:solidFill>
                <a:latin typeface="Georgia" pitchFamily="18" charset="0"/>
              </a:rPr>
              <a:t>Таким образом, …                          Итак, …                      Следовательно,…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FontTx/>
              <a:buNone/>
            </a:pPr>
            <a:r>
              <a:rPr lang="ru-RU" sz="1800" i="1" dirty="0" smtClean="0">
                <a:solidFill>
                  <a:srgbClr val="002060"/>
                </a:solidFill>
                <a:latin typeface="Georgia" pitchFamily="18" charset="0"/>
              </a:rPr>
              <a:t>Подводя итог сказанному, отмечу …                           Думаю, что…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FontTx/>
              <a:buNone/>
            </a:pPr>
            <a:r>
              <a:rPr lang="ru-RU" sz="1800" i="1" dirty="0" smtClean="0">
                <a:solidFill>
                  <a:srgbClr val="002060"/>
                </a:solidFill>
                <a:latin typeface="Georgia" pitchFamily="18" charset="0"/>
              </a:rPr>
              <a:t>Очень хотелось бы, чтобы …                                           Хочется верить, что…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FontTx/>
              <a:buNone/>
            </a:pPr>
            <a:r>
              <a:rPr lang="ru-RU" sz="1800" i="1" dirty="0" smtClean="0">
                <a:solidFill>
                  <a:srgbClr val="002060"/>
                </a:solidFill>
                <a:latin typeface="Georgia" pitchFamily="18" charset="0"/>
              </a:rPr>
              <a:t>Обобщая сказанное, хочется</a:t>
            </a:r>
            <a:r>
              <a:rPr lang="en-US" sz="1800" i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1800" i="1" dirty="0" smtClean="0">
                <a:solidFill>
                  <a:srgbClr val="002060"/>
                </a:solidFill>
                <a:latin typeface="Georgia" pitchFamily="18" charset="0"/>
              </a:rPr>
              <a:t>отметить, что…</a:t>
            </a:r>
            <a:endParaRPr lang="ru-RU" altLang="ru-RU" sz="1800" i="1" dirty="0" smtClean="0">
              <a:solidFill>
                <a:srgbClr val="002060"/>
              </a:solidFill>
              <a:latin typeface="Georgia" pitchFamily="18" charset="0"/>
              <a:cs typeface="Arial" charset="0"/>
            </a:endParaRPr>
          </a:p>
          <a:p>
            <a:pPr marL="0" lvl="1">
              <a:lnSpc>
                <a:spcPct val="80000"/>
              </a:lnSpc>
              <a:spcBef>
                <a:spcPts val="0"/>
              </a:spcBef>
              <a:buFontTx/>
              <a:buNone/>
            </a:pPr>
            <a:endParaRPr lang="ru-RU" sz="18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37651272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87624" y="548680"/>
            <a:ext cx="7499176" cy="439737"/>
          </a:xfrm>
          <a:noFill/>
          <a:ln w="9525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Правила диалога (задание </a:t>
            </a:r>
            <a:r>
              <a:rPr lang="ru-RU" altLang="ru-RU" sz="2000" b="1" kern="1200" cap="all" dirty="0" smtClean="0">
                <a:solidFill>
                  <a:srgbClr val="002060"/>
                </a:solidFill>
                <a:latin typeface="+mj-lt"/>
                <a:ea typeface="+mn-ea"/>
                <a:cs typeface="+mn-cs"/>
              </a:rPr>
              <a:t>4</a:t>
            </a: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)</a:t>
            </a: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107504" y="1340768"/>
            <a:ext cx="8750776" cy="4608512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  <a:buFontTx/>
              <a:buAutoNum type="arabicPeriod"/>
            </a:pPr>
            <a:r>
              <a:rPr lang="ru-RU" sz="1800" dirty="0" smtClean="0">
                <a:solidFill>
                  <a:srgbClr val="002060"/>
                </a:solidFill>
                <a:latin typeface="Georgia" pitchFamily="18" charset="0"/>
              </a:rPr>
              <a:t>Внимательно выслушайте вопрос.</a:t>
            </a:r>
          </a:p>
          <a:p>
            <a:pPr algn="just">
              <a:spcBef>
                <a:spcPts val="0"/>
              </a:spcBef>
              <a:buFontTx/>
              <a:buAutoNum type="arabicPeriod"/>
            </a:pPr>
            <a:r>
              <a:rPr lang="ru-RU" sz="1800" dirty="0" smtClean="0">
                <a:solidFill>
                  <a:srgbClr val="002060"/>
                </a:solidFill>
                <a:latin typeface="Georgia" pitchFamily="18" charset="0"/>
              </a:rPr>
              <a:t>В каждом вопросе выделите ключевые слова, которые будут использованы в вашем ответе.</a:t>
            </a:r>
          </a:p>
          <a:p>
            <a:pPr algn="just">
              <a:spcBef>
                <a:spcPts val="0"/>
              </a:spcBef>
              <a:buFontTx/>
              <a:buAutoNum type="arabicPeriod"/>
            </a:pPr>
            <a:r>
              <a:rPr lang="ru-RU" sz="1800" dirty="0" smtClean="0">
                <a:solidFill>
                  <a:srgbClr val="002060"/>
                </a:solidFill>
                <a:latin typeface="Georgia" pitchFamily="18" charset="0"/>
              </a:rPr>
              <a:t>Избегайте односложных ответов: да, нет, конечно и т.п.</a:t>
            </a:r>
          </a:p>
          <a:p>
            <a:pPr algn="just">
              <a:spcBef>
                <a:spcPts val="0"/>
              </a:spcBef>
              <a:buFontTx/>
              <a:buAutoNum type="arabicPeriod"/>
            </a:pPr>
            <a:r>
              <a:rPr lang="ru-RU" sz="1800" dirty="0" smtClean="0">
                <a:solidFill>
                  <a:srgbClr val="002060"/>
                </a:solidFill>
                <a:latin typeface="Georgia" pitchFamily="18" charset="0"/>
              </a:rPr>
              <a:t>Чтобы избежать односложных ответов, используйте сложноподчинённые предложения с придаточными причины, условия, следствия.</a:t>
            </a:r>
          </a:p>
          <a:p>
            <a:pPr algn="just">
              <a:spcBef>
                <a:spcPts val="0"/>
              </a:spcBef>
              <a:buFontTx/>
              <a:buAutoNum type="arabicPeriod"/>
            </a:pPr>
            <a:r>
              <a:rPr lang="ru-RU" sz="1800" dirty="0" smtClean="0">
                <a:solidFill>
                  <a:srgbClr val="002060"/>
                </a:solidFill>
                <a:latin typeface="Georgia" pitchFamily="18" charset="0"/>
              </a:rPr>
              <a:t>Смягчайте категоричность своих утверждений вводными словами: </a:t>
            </a:r>
            <a:r>
              <a:rPr lang="ru-RU" sz="1800" i="1" dirty="0" smtClean="0">
                <a:solidFill>
                  <a:srgbClr val="002060"/>
                </a:solidFill>
                <a:latin typeface="Georgia" pitchFamily="18" charset="0"/>
              </a:rPr>
              <a:t>я думаю; как мне кажется; по-видимому и т.п.</a:t>
            </a:r>
          </a:p>
          <a:p>
            <a:pPr algn="just">
              <a:spcBef>
                <a:spcPts val="0"/>
              </a:spcBef>
              <a:buFontTx/>
              <a:buAutoNum type="arabicPeriod"/>
            </a:pPr>
            <a:r>
              <a:rPr lang="ru-RU" sz="1800" dirty="0" smtClean="0">
                <a:solidFill>
                  <a:srgbClr val="002060"/>
                </a:solidFill>
                <a:latin typeface="Georgia" pitchFamily="18" charset="0"/>
              </a:rPr>
              <a:t>Особое внимание обратите на  вопросы,    требующие развёрнутого ответа (Что Вы посоветуете…?).</a:t>
            </a:r>
          </a:p>
          <a:p>
            <a:pPr algn="just">
              <a:spcBef>
                <a:spcPts val="0"/>
              </a:spcBef>
              <a:buFontTx/>
              <a:buAutoNum type="arabicPeriod" startAt="6"/>
            </a:pPr>
            <a:r>
              <a:rPr lang="ru-RU" sz="1800" dirty="0" smtClean="0">
                <a:solidFill>
                  <a:srgbClr val="002060"/>
                </a:solidFill>
                <a:latin typeface="Georgia" pitchFamily="18" charset="0"/>
              </a:rPr>
              <a:t>При развёрнутом ответе на вопрос используйте слова-рубрикаторы:                        </a:t>
            </a:r>
            <a:r>
              <a:rPr lang="ru-RU" sz="1800" i="1" dirty="0" smtClean="0">
                <a:solidFill>
                  <a:srgbClr val="002060"/>
                </a:solidFill>
                <a:latin typeface="Georgia" pitchFamily="18" charset="0"/>
              </a:rPr>
              <a:t>во-первых, во-вторых, наконец.</a:t>
            </a:r>
          </a:p>
          <a:p>
            <a:pPr algn="just">
              <a:spcBef>
                <a:spcPts val="0"/>
              </a:spcBef>
              <a:buFontTx/>
              <a:buAutoNum type="arabicPeriod" startAt="6"/>
            </a:pPr>
            <a:r>
              <a:rPr lang="ru-RU" sz="1800" dirty="0" smtClean="0">
                <a:solidFill>
                  <a:srgbClr val="002060"/>
                </a:solidFill>
                <a:latin typeface="Georgia" pitchFamily="18" charset="0"/>
              </a:rPr>
              <a:t>Выстраивая рассуждение-рекомендацию, располагайте информацию в определённом порядке, соответствующем логике рассуждения.</a:t>
            </a:r>
          </a:p>
          <a:p>
            <a:pPr algn="just">
              <a:spcBef>
                <a:spcPts val="0"/>
              </a:spcBef>
              <a:buFontTx/>
              <a:buAutoNum type="arabicPeriod" startAt="6"/>
            </a:pPr>
            <a:r>
              <a:rPr lang="ru-RU" sz="1800" dirty="0" smtClean="0">
                <a:solidFill>
                  <a:srgbClr val="002060"/>
                </a:solidFill>
                <a:latin typeface="Georgia" pitchFamily="18" charset="0"/>
              </a:rPr>
              <a:t> Используйте средний темп речи, который позволяет продумывать продолжение речи.</a:t>
            </a:r>
          </a:p>
          <a:p>
            <a:pPr algn="just">
              <a:spcBef>
                <a:spcPts val="0"/>
              </a:spcBef>
              <a:buFontTx/>
              <a:buAutoNum type="arabicPeriod" startAt="6"/>
            </a:pPr>
            <a:r>
              <a:rPr lang="ru-RU" sz="1800" dirty="0" smtClean="0">
                <a:solidFill>
                  <a:srgbClr val="002060"/>
                </a:solidFill>
                <a:latin typeface="Georgia" pitchFamily="18" charset="0"/>
              </a:rPr>
              <a:t>Избегайте длительных пауз.</a:t>
            </a:r>
          </a:p>
          <a:p>
            <a:pPr algn="just">
              <a:spcBef>
                <a:spcPts val="0"/>
              </a:spcBef>
              <a:buFontTx/>
              <a:buAutoNum type="arabicPeriod" startAt="6"/>
            </a:pPr>
            <a:r>
              <a:rPr lang="ru-RU" sz="1800" dirty="0" smtClean="0">
                <a:solidFill>
                  <a:srgbClr val="002060"/>
                </a:solidFill>
                <a:latin typeface="Georgia" pitchFamily="18" charset="0"/>
              </a:rPr>
              <a:t>Следите за правильностью и чистотой речи. Избегайте слов-паразитов.  </a:t>
            </a:r>
          </a:p>
          <a:p>
            <a:pPr algn="just">
              <a:spcBef>
                <a:spcPts val="0"/>
              </a:spcBef>
              <a:buFontTx/>
              <a:buAutoNum type="arabicPeriod"/>
            </a:pPr>
            <a:endParaRPr lang="ru-RU" sz="18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just">
              <a:spcBef>
                <a:spcPts val="0"/>
              </a:spcBef>
              <a:buFontTx/>
              <a:buAutoNum type="arabicPeriod"/>
            </a:pPr>
            <a:endParaRPr lang="ru-RU" sz="1800" i="1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5908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 idx="4294967295"/>
          </p:nvPr>
        </p:nvSpPr>
        <p:spPr>
          <a:xfrm>
            <a:off x="1259632" y="476672"/>
            <a:ext cx="5616624" cy="439737"/>
          </a:xfrm>
          <a:noFill/>
          <a:ln w="9525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Литература</a:t>
            </a:r>
          </a:p>
        </p:txBody>
      </p:sp>
      <p:sp>
        <p:nvSpPr>
          <p:cNvPr id="5" name="Rectangle 3"/>
          <p:cNvSpPr txBox="1">
            <a:spLocks/>
          </p:cNvSpPr>
          <p:nvPr/>
        </p:nvSpPr>
        <p:spPr>
          <a:xfrm>
            <a:off x="179387" y="1142983"/>
            <a:ext cx="8964613" cy="57150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defRPr/>
            </a:pP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ФИПИ. Образцы контрольных измерительных материалов для раздела «Говорение» в Государственной итоговой аттестации по русскому языку. М., 2017.</a:t>
            </a:r>
          </a:p>
          <a:p>
            <a:pPr>
              <a:lnSpc>
                <a:spcPct val="80000"/>
              </a:lnSpc>
              <a:defRPr/>
            </a:pPr>
            <a:r>
              <a:rPr lang="ru-RU" sz="1600" dirty="0" err="1" smtClean="0">
                <a:solidFill>
                  <a:srgbClr val="002060"/>
                </a:solidFill>
                <a:latin typeface="Georgia" pitchFamily="18" charset="0"/>
              </a:rPr>
              <a:t>Архарова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 Д.И., </a:t>
            </a:r>
            <a:r>
              <a:rPr lang="ru-RU" sz="1600" dirty="0" err="1" smtClean="0">
                <a:solidFill>
                  <a:srgbClr val="002060"/>
                </a:solidFill>
                <a:latin typeface="Georgia" pitchFamily="18" charset="0"/>
              </a:rPr>
              <a:t>Долинина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 Т.А, </a:t>
            </a:r>
            <a:r>
              <a:rPr lang="ru-RU" sz="1600" dirty="0" err="1" smtClean="0">
                <a:solidFill>
                  <a:srgbClr val="002060"/>
                </a:solidFill>
                <a:latin typeface="Georgia" pitchFamily="18" charset="0"/>
              </a:rPr>
              <a:t>Чудинов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 А.П. Речь и культура общения. – Екатеринбург, «Сократ», 2012.</a:t>
            </a:r>
          </a:p>
          <a:p>
            <a:pPr>
              <a:lnSpc>
                <a:spcPct val="80000"/>
              </a:lnSpc>
              <a:defRPr/>
            </a:pPr>
            <a:r>
              <a:rPr lang="ru-RU" sz="1600" dirty="0" err="1" smtClean="0">
                <a:solidFill>
                  <a:srgbClr val="002060"/>
                </a:solidFill>
                <a:latin typeface="Georgia" pitchFamily="18" charset="0"/>
              </a:rPr>
              <a:t>Егораева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 Г.Т. ОГЭ. Тренажёр. Русский язык. Устное собеседование для выпускников основной школы.– М.: «Экзамен», 2018.</a:t>
            </a:r>
          </a:p>
          <a:p>
            <a:pPr>
              <a:lnSpc>
                <a:spcPct val="80000"/>
              </a:lnSpc>
              <a:defRPr/>
            </a:pPr>
            <a:r>
              <a:rPr lang="ru-RU" sz="1600" dirty="0" err="1" smtClean="0">
                <a:solidFill>
                  <a:srgbClr val="002060"/>
                </a:solidFill>
                <a:latin typeface="Georgia" pitchFamily="18" charset="0"/>
              </a:rPr>
              <a:t>Михальская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 А.К. Русский язык. Риторика. 10-11 классы. Учебник. – М.: «Дрофа».</a:t>
            </a:r>
          </a:p>
          <a:p>
            <a:pPr>
              <a:lnSpc>
                <a:spcPct val="80000"/>
              </a:lnSpc>
              <a:defRPr/>
            </a:pPr>
            <a:r>
              <a:rPr lang="ru-RU" sz="1600" dirty="0" err="1" smtClean="0">
                <a:solidFill>
                  <a:srgbClr val="002060"/>
                </a:solidFill>
                <a:latin typeface="Georgia" pitchFamily="18" charset="0"/>
              </a:rPr>
              <a:t>Нарушевич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 А.Г., Смеречинская Н.М. Готовимся к устному собеседованию. Русский язык: практикум для 9 класса. М.: Бином. Лаборатория знаний, 2018.</a:t>
            </a:r>
          </a:p>
          <a:p>
            <a:pPr>
              <a:lnSpc>
                <a:spcPct val="80000"/>
              </a:lnSpc>
              <a:defRPr/>
            </a:pPr>
            <a:r>
              <a:rPr lang="ru-RU" sz="1600" dirty="0" err="1" smtClean="0">
                <a:solidFill>
                  <a:srgbClr val="002060"/>
                </a:solidFill>
                <a:latin typeface="Georgia" pitchFamily="18" charset="0"/>
              </a:rPr>
              <a:t>Рыбченкова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 Л.М,, Александрова О.М., Загоровская </a:t>
            </a:r>
            <a:r>
              <a:rPr lang="ru-RU" sz="1600" dirty="0" err="1" smtClean="0">
                <a:solidFill>
                  <a:srgbClr val="002060"/>
                </a:solidFill>
                <a:latin typeface="Georgia" pitchFamily="18" charset="0"/>
              </a:rPr>
              <a:t>О.Ф.Русский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 язык. 8 класс. М.: Просвещение, 201</a:t>
            </a:r>
            <a:r>
              <a:rPr lang="en-US" sz="1600" dirty="0" smtClean="0">
                <a:solidFill>
                  <a:srgbClr val="002060"/>
                </a:solidFill>
                <a:latin typeface="Georgia" pitchFamily="18" charset="0"/>
              </a:rPr>
              <a:t>7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.</a:t>
            </a:r>
          </a:p>
          <a:p>
            <a:pPr>
              <a:lnSpc>
                <a:spcPct val="80000"/>
              </a:lnSpc>
              <a:defRPr/>
            </a:pPr>
            <a:r>
              <a:rPr lang="ru-RU" sz="1600" dirty="0" err="1" smtClean="0">
                <a:solidFill>
                  <a:srgbClr val="002060"/>
                </a:solidFill>
                <a:latin typeface="Georgia" pitchFamily="18" charset="0"/>
              </a:rPr>
              <a:t>Цыбулько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 И.П., Малышева Т.Н.  ОГЭ-2018. Русский язык. Устное собеседование. 20 вариантов. Типовые экзаменационные варианты. М.: Национальное образование, 2018.</a:t>
            </a:r>
          </a:p>
          <a:p>
            <a:pPr marL="981075" indent="0">
              <a:lnSpc>
                <a:spcPct val="80000"/>
              </a:lnSpc>
              <a:spcBef>
                <a:spcPts val="1200"/>
              </a:spcBef>
              <a:spcAft>
                <a:spcPts val="600"/>
              </a:spcAft>
              <a:buFontTx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ИНТЕРНЕТ-РЕСУРСЫ:</a:t>
            </a:r>
          </a:p>
          <a:p>
            <a:pPr marL="363538" indent="-363538">
              <a:lnSpc>
                <a:spcPct val="80000"/>
              </a:lnSpc>
              <a:defRPr/>
            </a:pPr>
            <a:r>
              <a:rPr lang="en-US" sz="1600" dirty="0" smtClean="0">
                <a:solidFill>
                  <a:srgbClr val="002060"/>
                </a:solidFill>
                <a:latin typeface="Georgia" pitchFamily="18" charset="0"/>
                <a:hlinkClick r:id="rId2"/>
              </a:rPr>
              <a:t>http://www.fipi.ru/oge-i-gve-9/demoversii-specifikacii-kodifikatory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  <a:hlinkClick r:id="rId2"/>
              </a:rPr>
              <a:t> </a:t>
            </a:r>
            <a:r>
              <a:rPr lang="ru-RU" sz="1600" u="sng" dirty="0" smtClean="0">
                <a:solidFill>
                  <a:srgbClr val="002060"/>
                </a:solidFill>
                <a:latin typeface="Georgia" pitchFamily="18" charset="0"/>
                <a:hlinkClick r:id="rId2"/>
              </a:rPr>
              <a:t>– демоверсия, спецификация, кодификатор, дополнительные схемы оценивания заданий 1и 2, 3 и 4</a:t>
            </a:r>
          </a:p>
          <a:p>
            <a:pPr marL="363538" indent="-363538">
              <a:lnSpc>
                <a:spcPct val="80000"/>
              </a:lnSpc>
              <a:defRPr/>
            </a:pP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  <a:hlinkClick r:id="rId2"/>
              </a:rPr>
              <a:t>http:// </a:t>
            </a:r>
            <a:r>
              <a:rPr lang="en-US" sz="1600" dirty="0" smtClean="0">
                <a:solidFill>
                  <a:srgbClr val="002060"/>
                </a:solidFill>
                <a:latin typeface="Georgia" pitchFamily="18" charset="0"/>
                <a:hlinkClick r:id="rId2"/>
              </a:rPr>
              <a:t>fipi.ru/</a:t>
            </a:r>
            <a:r>
              <a:rPr lang="en-US" sz="1600" dirty="0" err="1" smtClean="0">
                <a:solidFill>
                  <a:srgbClr val="002060"/>
                </a:solidFill>
                <a:latin typeface="Georgia" pitchFamily="18" charset="0"/>
                <a:hlinkClick r:id="rId2"/>
              </a:rPr>
              <a:t>newrubank</a:t>
            </a:r>
            <a:r>
              <a:rPr lang="en-US" sz="1600" dirty="0" smtClean="0">
                <a:solidFill>
                  <a:srgbClr val="002060"/>
                </a:solidFill>
                <a:latin typeface="Georgia" pitchFamily="18" charset="0"/>
                <a:hlinkClick r:id="rId2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  <a:hlinkClick r:id="rId2"/>
              </a:rPr>
              <a:t> </a:t>
            </a:r>
            <a:r>
              <a:rPr lang="en-US" sz="1600" dirty="0" smtClean="0">
                <a:solidFill>
                  <a:srgbClr val="002060"/>
                </a:solidFill>
                <a:latin typeface="Georgia" pitchFamily="18" charset="0"/>
              </a:rPr>
              <a:t>– 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открытый банк оценочных средств по русскому языку (5-9 классы), разделы «»Чтение» и «Говорение»</a:t>
            </a:r>
          </a:p>
          <a:p>
            <a:pPr marL="363538" indent="-363538">
              <a:lnSpc>
                <a:spcPct val="80000"/>
              </a:lnSpc>
              <a:defRPr/>
            </a:pP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  <a:hlinkClick r:id="rId2"/>
              </a:rPr>
              <a:t>http://licey.net</a:t>
            </a:r>
            <a:endParaRPr lang="ru-RU" sz="16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363538" indent="-363538">
              <a:lnSpc>
                <a:spcPct val="80000"/>
              </a:lnSpc>
              <a:defRPr/>
            </a:pPr>
            <a:r>
              <a:rPr lang="en-US" sz="1600" dirty="0" smtClean="0">
                <a:solidFill>
                  <a:srgbClr val="002060"/>
                </a:solidFill>
                <a:latin typeface="Georgia" pitchFamily="18" charset="0"/>
                <a:hlinkClick r:id="rId3"/>
              </a:rPr>
              <a:t>www.Infourok.ru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en-US" sz="1600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– тексты для подготовки учащихся к устному собеседованию, 9 класс</a:t>
            </a:r>
          </a:p>
          <a:p>
            <a:pPr marL="363538" indent="-363538">
              <a:lnSpc>
                <a:spcPct val="80000"/>
              </a:lnSpc>
              <a:defRPr/>
            </a:pPr>
            <a:r>
              <a:rPr lang="en-US" sz="1600" dirty="0" smtClean="0">
                <a:solidFill>
                  <a:srgbClr val="002060"/>
                </a:solidFill>
                <a:latin typeface="Georgia" pitchFamily="18" charset="0"/>
                <a:hlinkClick r:id="rId4"/>
              </a:rPr>
              <a:t>www.schoolparallel.umi.ru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  – тренировочные варианты </a:t>
            </a:r>
          </a:p>
          <a:p>
            <a:pPr marL="363538" indent="-363538">
              <a:lnSpc>
                <a:spcPct val="80000"/>
              </a:lnSpc>
              <a:defRPr/>
            </a:pPr>
            <a:r>
              <a:rPr lang="en-US" sz="1600" dirty="0" smtClean="0">
                <a:solidFill>
                  <a:srgbClr val="002060"/>
                </a:solidFill>
                <a:latin typeface="Georgia" pitchFamily="18" charset="0"/>
                <a:hlinkClick r:id="rId5"/>
              </a:rPr>
              <a:t>www.prosv.ru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 – сайт издательства «Просвещение»</a:t>
            </a:r>
          </a:p>
          <a:p>
            <a:pPr>
              <a:lnSpc>
                <a:spcPct val="80000"/>
              </a:lnSpc>
              <a:defRPr/>
            </a:pPr>
            <a:endParaRPr lang="ru-RU" sz="1600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06778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2" cstate="print"/>
          <a:srcRect l="3482" t="3904" r="5225" b="8051"/>
          <a:stretch>
            <a:fillRect/>
          </a:stretch>
        </p:blipFill>
        <p:spPr bwMode="auto">
          <a:xfrm>
            <a:off x="108000" y="0"/>
            <a:ext cx="8892480" cy="685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36185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547664" y="2780928"/>
            <a:ext cx="615617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177800" algn="ctr" defTabSz="685800">
              <a:lnSpc>
                <a:spcPct val="90000"/>
              </a:lnSpc>
              <a:defRPr/>
            </a:pPr>
            <a:r>
              <a:rPr lang="ru-RU" altLang="ru-RU" sz="3600" i="1" dirty="0">
                <a:solidFill>
                  <a:srgbClr val="003192"/>
                </a:solidFill>
                <a:latin typeface="Georgia" pitchFamily="18" charset="0"/>
                <a:ea typeface="+mj-ea"/>
                <a:cs typeface="+mj-cs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351986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15436" cy="5357850"/>
          </a:xfrm>
        </p:spPr>
        <p:txBody>
          <a:bodyPr/>
          <a:lstStyle/>
          <a:p>
            <a:pPr marL="0" indent="533400" algn="just">
              <a:buNone/>
            </a:pPr>
            <a:r>
              <a:rPr lang="ru-RU" sz="1500" b="1" dirty="0" smtClean="0">
                <a:solidFill>
                  <a:srgbClr val="002060"/>
                </a:solidFill>
                <a:latin typeface="Georgia" pitchFamily="18" charset="0"/>
              </a:rPr>
              <a:t>В задании 1 (чтение текста вслух) важно читать текст с интонацией, соответствующей пунктуационному оформлению текста, выдерживая необходимый для успешной коммуникации темп. Максимальное количество баллов за задание – 2.</a:t>
            </a:r>
          </a:p>
          <a:p>
            <a:pPr marL="0" indent="0" algn="just"/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тексты научно-публицистического стиля сопровождаются иллюстрациями, которые помогут учащимся наиболее полно  сформировать представление о человеке – герое текста;</a:t>
            </a:r>
          </a:p>
          <a:p>
            <a:pPr marL="0" indent="0" algn="just"/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объём текста варьируется в пределах 170 – 180 слов;</a:t>
            </a:r>
          </a:p>
          <a:p>
            <a:pPr marL="0" indent="0" algn="just"/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контролируются навыки техники осмысленного чтения: проверяется </a:t>
            </a:r>
            <a:r>
              <a:rPr lang="ru-RU" sz="1400" b="1" i="1" u="sng" dirty="0" smtClean="0">
                <a:solidFill>
                  <a:srgbClr val="002060"/>
                </a:solidFill>
                <a:latin typeface="Georgia" pitchFamily="18" charset="0"/>
              </a:rPr>
              <a:t>понимание </a:t>
            </a:r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экзаменуемым содержание читаемого, которое проявляется в оформлении </a:t>
            </a:r>
            <a:r>
              <a:rPr lang="ru-RU" sz="1400" b="1" i="1" u="sng" dirty="0" smtClean="0">
                <a:solidFill>
                  <a:srgbClr val="002060"/>
                </a:solidFill>
                <a:latin typeface="Georgia" pitchFamily="18" charset="0"/>
              </a:rPr>
              <a:t>фонетической стороны </a:t>
            </a:r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устной речи, темпе чтения, соответствии интонации знакам препинания  текста (</a:t>
            </a:r>
            <a:r>
              <a:rPr lang="ru-RU" sz="1400" b="1" i="1" dirty="0" err="1" smtClean="0">
                <a:solidFill>
                  <a:srgbClr val="002060"/>
                </a:solidFill>
                <a:latin typeface="Georgia" pitchFamily="18" charset="0"/>
              </a:rPr>
              <a:t>паузация</a:t>
            </a:r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, словесное ударение, повышение-понижение громкости голоса),  соблюдении  орфоэпических и грамматических норм, отсутствии искажений слов;</a:t>
            </a:r>
          </a:p>
          <a:p>
            <a:pPr marL="0" indent="0" algn="just"/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проверяются умения учащихся видеть и использовать при чтении графические символы, в частности, знак </a:t>
            </a:r>
            <a:r>
              <a:rPr lang="ru-RU" sz="1400" b="1" i="1" u="sng" dirty="0" smtClean="0">
                <a:solidFill>
                  <a:srgbClr val="002060"/>
                </a:solidFill>
                <a:latin typeface="Georgia" pitchFamily="18" charset="0"/>
              </a:rPr>
              <a:t>ударения</a:t>
            </a:r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, который сопровождает имена собственные и термины;</a:t>
            </a:r>
          </a:p>
          <a:p>
            <a:pPr marL="0" indent="0" algn="just"/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текст содержит сложную грамматическую единицу – </a:t>
            </a:r>
            <a:r>
              <a:rPr lang="ru-RU" sz="1400" b="1" i="1" u="sng" dirty="0" smtClean="0">
                <a:solidFill>
                  <a:srgbClr val="002060"/>
                </a:solidFill>
                <a:latin typeface="Georgia" pitchFamily="18" charset="0"/>
              </a:rPr>
              <a:t>имя числительное</a:t>
            </a:r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, которое представлено в цифровой  форме в косвенном падеже.</a:t>
            </a:r>
          </a:p>
          <a:p>
            <a:pPr marL="0" indent="533400" algn="just">
              <a:buNone/>
            </a:pPr>
            <a:r>
              <a:rPr lang="ru-RU" sz="1400" b="1" dirty="0" smtClean="0">
                <a:solidFill>
                  <a:srgbClr val="002060"/>
                </a:solidFill>
                <a:latin typeface="Georgia" pitchFamily="18" charset="0"/>
              </a:rPr>
              <a:t> На подготовку к заданию отводится 2 минуты. При подготовке экзаменуемый имеет право делать графические пометы, вести краткие записи (подчёркивать трудные слова и выражения) в КИМ </a:t>
            </a:r>
            <a:r>
              <a:rPr lang="ru-RU" sz="1400" b="1" dirty="0" smtClean="0">
                <a:solidFill>
                  <a:srgbClr val="15AF8E"/>
                </a:solidFill>
                <a:latin typeface="Georgia" pitchFamily="18" charset="0"/>
              </a:rPr>
              <a:t>(ФИПИ, октябрь 2017 г. презентация Т.Н. Малышевой «Итоговое устное собеседование по русскому языку выпускников основной школы»)</a:t>
            </a:r>
          </a:p>
          <a:p>
            <a:pPr marL="533400" indent="0" algn="just">
              <a:buNone/>
            </a:pPr>
            <a:endParaRPr lang="ru-RU" sz="14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533400" indent="0" algn="just">
              <a:buNone/>
            </a:pPr>
            <a:endParaRPr lang="ru-RU" sz="1400" dirty="0" smtClean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331640" y="285728"/>
            <a:ext cx="5400600" cy="857256"/>
          </a:xfrm>
          <a:noFill/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sz="2000" b="1" dirty="0" smtClean="0">
                <a:solidFill>
                  <a:srgbClr val="FF0066"/>
                </a:solidFill>
                <a:latin typeface="Georgia" pitchFamily="18" charset="0"/>
              </a:rPr>
              <a:t>ЗАДАНИЕ 1. </a:t>
            </a:r>
            <a:r>
              <a:rPr lang="ru-RU" sz="2000" b="1" cap="all" dirty="0" smtClean="0">
                <a:solidFill>
                  <a:srgbClr val="FF0066"/>
                </a:solidFill>
                <a:latin typeface="Georgia" pitchFamily="18" charset="0"/>
              </a:rPr>
              <a:t>Чтение текста</a:t>
            </a:r>
            <a:br>
              <a:rPr lang="ru-RU" sz="2000" b="1" cap="all" dirty="0" smtClean="0">
                <a:solidFill>
                  <a:srgbClr val="FF0066"/>
                </a:solidFill>
                <a:latin typeface="Georgia" pitchFamily="18" charset="0"/>
              </a:rPr>
            </a:br>
            <a:endParaRPr lang="ru-RU" altLang="ru-RU" sz="2000" b="1" kern="1200" cap="all" dirty="0" smtClean="0">
              <a:solidFill>
                <a:srgbClr val="002060"/>
              </a:solidFill>
              <a:latin typeface="Georgia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9075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179512" y="1556792"/>
            <a:ext cx="8568952" cy="5112568"/>
          </a:xfrm>
        </p:spPr>
        <p:txBody>
          <a:bodyPr>
            <a:normAutofit/>
          </a:bodyPr>
          <a:lstStyle/>
          <a:p>
            <a:pPr marL="3592513" indent="0">
              <a:buNone/>
              <a:tabLst>
                <a:tab pos="182563" algn="l"/>
              </a:tabLst>
              <a:defRPr/>
            </a:pPr>
            <a:r>
              <a:rPr lang="ru-RU" sz="1900" b="1" dirty="0" smtClean="0">
                <a:solidFill>
                  <a:srgbClr val="002060"/>
                </a:solidFill>
                <a:latin typeface="Georgia" pitchFamily="18" charset="0"/>
              </a:rPr>
              <a:t>Задание 1. Вам, конечно, знаком человек, изображённый на этой фотографии. Это Юрий Алексеевич Гагарин (1934–1968) – первый космонавт. Выразительно прочитайте текст о Юрии Алексеевиче Гагарине вслух.</a:t>
            </a:r>
          </a:p>
          <a:p>
            <a:pPr marL="3175" indent="-3175">
              <a:buNone/>
              <a:tabLst>
                <a:tab pos="182563" algn="l"/>
              </a:tabLst>
              <a:defRPr/>
            </a:pPr>
            <a:endParaRPr lang="ru-RU" sz="2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3175" indent="-3175">
              <a:buNone/>
              <a:tabLst>
                <a:tab pos="182563" algn="l"/>
              </a:tabLst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У Вас есть 2 минуты на подготовку.</a:t>
            </a:r>
            <a:r>
              <a:rPr lang="ru-RU" sz="2000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</a:p>
          <a:p>
            <a:pPr marL="3175" indent="-3175" algn="just">
              <a:buNone/>
              <a:defRPr/>
            </a:pPr>
            <a:r>
              <a:rPr lang="ru-RU" sz="2000" dirty="0" smtClean="0">
                <a:solidFill>
                  <a:srgbClr val="002060"/>
                </a:solidFill>
                <a:latin typeface="Georgia" pitchFamily="18" charset="0"/>
              </a:rPr>
              <a:t>Кандидаты в первый отряд космонавтов набирались среди военных лётчиков-истребителей по решению Сергея Павловича Королёва, считавшего, что именно эти лётчики уже имеют опыт перегрузок, стрессовых ситуаций и перепадов давления. Их было 20 молодых лётчиков, которых готовили к первому полёту в космос. Юрий Гагарин был одним из них.</a:t>
            </a:r>
            <a:r>
              <a:rPr lang="en-US" sz="2000" dirty="0" smtClean="0">
                <a:solidFill>
                  <a:srgbClr val="002060"/>
                </a:solidFill>
                <a:latin typeface="Georgia" pitchFamily="18" charset="0"/>
              </a:rPr>
              <a:t>&lt;</a:t>
            </a:r>
            <a:r>
              <a:rPr lang="ru-RU" sz="2000" dirty="0">
                <a:solidFill>
                  <a:srgbClr val="002060"/>
                </a:solidFill>
                <a:latin typeface="Georgia" pitchFamily="18" charset="0"/>
              </a:rPr>
              <a:t>…</a:t>
            </a:r>
            <a:r>
              <a:rPr lang="en-US" sz="2000" dirty="0">
                <a:solidFill>
                  <a:srgbClr val="002060"/>
                </a:solidFill>
                <a:latin typeface="Georgia" pitchFamily="18" charset="0"/>
              </a:rPr>
              <a:t>&gt;</a:t>
            </a:r>
            <a:r>
              <a:rPr lang="ru-RU" sz="2000" dirty="0">
                <a:solidFill>
                  <a:srgbClr val="002060"/>
                </a:solidFill>
                <a:latin typeface="Georgia" pitchFamily="18" charset="0"/>
              </a:rPr>
              <a:t> (</a:t>
            </a:r>
            <a:r>
              <a:rPr lang="ru-RU" sz="2000" dirty="0" smtClean="0">
                <a:solidFill>
                  <a:srgbClr val="002060"/>
                </a:solidFill>
                <a:latin typeface="Georgia" pitchFamily="18" charset="0"/>
              </a:rPr>
              <a:t>177 </a:t>
            </a:r>
            <a:r>
              <a:rPr lang="ru-RU" sz="2000" dirty="0">
                <a:solidFill>
                  <a:srgbClr val="002060"/>
                </a:solidFill>
                <a:latin typeface="Georgia" pitchFamily="18" charset="0"/>
              </a:rPr>
              <a:t>слов</a:t>
            </a:r>
            <a:r>
              <a:rPr lang="ru-RU" sz="2000" dirty="0" smtClean="0">
                <a:solidFill>
                  <a:srgbClr val="002060"/>
                </a:solidFill>
                <a:latin typeface="Georgia" pitchFamily="18" charset="0"/>
              </a:rPr>
              <a:t>).</a:t>
            </a:r>
            <a:endParaRPr lang="ru-RU" sz="2000" dirty="0">
              <a:solidFill>
                <a:srgbClr val="002060"/>
              </a:solidFill>
              <a:latin typeface="Georgia" pitchFamily="18" charset="0"/>
            </a:endParaRPr>
          </a:p>
          <a:p>
            <a:pPr>
              <a:buFontTx/>
              <a:buNone/>
              <a:defRPr/>
            </a:pPr>
            <a:endParaRPr lang="ru-RU" dirty="0"/>
          </a:p>
        </p:txBody>
      </p:sp>
      <p:pic>
        <p:nvPicPr>
          <p:cNvPr id="5" name="Рисунок 3" descr="https://im1-tub-ru.yandex.net/i?id=64544b63193d1239cd7ecec350a6d2a2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3331391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31640" y="476672"/>
            <a:ext cx="7669516" cy="417512"/>
          </a:xfrm>
          <a:noFill/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ЗАДАНИЕ 1. ЧТЕНИЕ ТЕКСТА (демоверсия)</a:t>
            </a:r>
          </a:p>
        </p:txBody>
      </p:sp>
    </p:spTree>
    <p:extLst>
      <p:ext uri="{BB962C8B-B14F-4D97-AF65-F5344CB8AC3E}">
        <p14:creationId xmlns:p14="http://schemas.microsoft.com/office/powerpoint/2010/main" val="2920339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259632" y="548680"/>
            <a:ext cx="7139136" cy="418058"/>
          </a:xfrm>
          <a:noFill/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Типичные ошибки при чтении текста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1" y="1381418"/>
            <a:ext cx="9144000" cy="535414"/>
          </a:xfrm>
          <a:prstGeom prst="rect">
            <a:avLst/>
          </a:prstGeom>
          <a:solidFill>
            <a:srgbClr val="B7C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723900"/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медленный темп чтения, монотонная интонация; 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0" y="1988840"/>
            <a:ext cx="9144000" cy="504056"/>
          </a:xfrm>
          <a:prstGeom prst="rect">
            <a:avLst/>
          </a:prstGeom>
          <a:solidFill>
            <a:srgbClr val="B7C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723900"/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неправильное прочтение окончания зависимого слова;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0" y="2564904"/>
            <a:ext cx="9144000" cy="504056"/>
          </a:xfrm>
          <a:prstGeom prst="rect">
            <a:avLst/>
          </a:prstGeom>
          <a:solidFill>
            <a:srgbClr val="B7C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723900"/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искажение слов;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0" y="3140968"/>
            <a:ext cx="9144000" cy="607422"/>
          </a:xfrm>
          <a:prstGeom prst="rect">
            <a:avLst/>
          </a:prstGeom>
          <a:solidFill>
            <a:srgbClr val="B7C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723900"/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замена слов по смыслу;</a:t>
            </a:r>
          </a:p>
        </p:txBody>
      </p:sp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0" y="3816000"/>
            <a:ext cx="9144000" cy="531440"/>
          </a:xfrm>
          <a:prstGeom prst="rect">
            <a:avLst/>
          </a:prstGeom>
          <a:solidFill>
            <a:srgbClr val="B7C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723900"/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неправильная постановка ударения;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0" y="4437112"/>
            <a:ext cx="9144000" cy="531440"/>
          </a:xfrm>
          <a:prstGeom prst="rect">
            <a:avLst/>
          </a:prstGeom>
          <a:solidFill>
            <a:srgbClr val="B7C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723900"/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неправильная грамматическая форма числительного в косвенном 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падеже;</a:t>
            </a:r>
            <a:endParaRPr lang="ru-RU" sz="16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 bwMode="auto">
          <a:xfrm>
            <a:off x="0" y="5040000"/>
            <a:ext cx="9144000" cy="607422"/>
          </a:xfrm>
          <a:prstGeom prst="rect">
            <a:avLst/>
          </a:prstGeom>
          <a:solidFill>
            <a:srgbClr val="B7C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723900"/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замена целых слов по оптическому 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сходству;</a:t>
            </a:r>
            <a:endParaRPr lang="ru-RU" sz="16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 bwMode="auto">
          <a:xfrm>
            <a:off x="0" y="5733256"/>
            <a:ext cx="9144000" cy="607422"/>
          </a:xfrm>
          <a:prstGeom prst="rect">
            <a:avLst/>
          </a:prstGeom>
          <a:solidFill>
            <a:srgbClr val="B7C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723900"/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пропуски: а) слов; б) слогов; в) букв;</a:t>
            </a: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 bwMode="auto">
          <a:xfrm>
            <a:off x="0" y="6453336"/>
            <a:ext cx="9144000" cy="404664"/>
          </a:xfrm>
          <a:prstGeom prst="rect">
            <a:avLst/>
          </a:prstGeom>
          <a:solidFill>
            <a:srgbClr val="B7C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723900"/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перестановки: а) слов; б) слогов; в) 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букв.</a:t>
            </a:r>
            <a:endParaRPr lang="ru-RU" sz="1600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815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7632848" cy="648072"/>
          </a:xfrm>
          <a:noFill/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lnSpc>
                <a:spcPts val="3000"/>
              </a:lnSpc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Критерии оценивания выполнения заданий</a:t>
            </a:r>
            <a:b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</a:b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устной части </a:t>
            </a:r>
            <a:b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</a:b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Задание 1. Чтение текста </a:t>
            </a:r>
            <a:b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</a:br>
            <a:endParaRPr lang="ru-RU" altLang="ru-RU" sz="2000" b="1" kern="1200" cap="all" dirty="0" smtClean="0">
              <a:solidFill>
                <a:srgbClr val="002060"/>
              </a:solidFill>
              <a:latin typeface="Georgia" pitchFamily="18" charset="0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2" y="1412776"/>
          <a:ext cx="8640763" cy="5112567"/>
        </p:xfrm>
        <a:graphic>
          <a:graphicData uri="http://schemas.openxmlformats.org/drawingml/2006/table">
            <a:tbl>
              <a:tblPr/>
              <a:tblGrid>
                <a:gridCol w="3194050"/>
                <a:gridCol w="3933825"/>
                <a:gridCol w="1512888"/>
              </a:tblGrid>
              <a:tr h="422546">
                <a:tc gridSpan="2">
                  <a:txBody>
                    <a:bodyPr/>
                    <a:lstStyle/>
                    <a:p>
                      <a:pPr marL="174625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eorgia" pitchFamily="18" charset="0"/>
                          <a:ea typeface="Calibri" pitchFamily="34" charset="0"/>
                          <a:cs typeface="Times New Roman" pitchFamily="18" charset="0"/>
                        </a:rPr>
                        <a:t>Критерии оценивания чтения вслух</a:t>
                      </a:r>
                    </a:p>
                  </a:txBody>
                  <a:tcPr marL="41876" marR="41876" marT="0" marB="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19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eorgia" pitchFamily="18" charset="0"/>
                          <a:ea typeface="Calibri" pitchFamily="34" charset="0"/>
                          <a:cs typeface="Times New Roman" pitchFamily="18" charset="0"/>
                        </a:rPr>
                        <a:t>Баллы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192"/>
                    </a:solidFill>
                  </a:tcPr>
                </a:tc>
              </a:tr>
              <a:tr h="344366">
                <a:tc gridSpan="2">
                  <a:txBody>
                    <a:bodyPr/>
                    <a:lstStyle/>
                    <a:p>
                      <a:pPr marL="71438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ea typeface="Calibri" pitchFamily="34" charset="0"/>
                          <a:cs typeface="Times New Roman" pitchFamily="18" charset="0"/>
                        </a:rPr>
                        <a:t>Интонация</a:t>
                      </a:r>
                    </a:p>
                  </a:txBody>
                  <a:tcPr marL="41876" marR="41876" marT="0" marB="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Georgi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</a:tr>
              <a:tr h="103242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ea typeface="Calibri" pitchFamily="34" charset="0"/>
                          <a:cs typeface="Times New Roman" pitchFamily="18" charset="0"/>
                        </a:rPr>
                        <a:t>ИЧ</a:t>
                      </a:r>
                    </a:p>
                  </a:txBody>
                  <a:tcPr marL="41876" marR="41876" marT="0" marB="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ea typeface="Calibri" pitchFamily="34" charset="0"/>
                          <a:cs typeface="Times New Roman" pitchFamily="18" charset="0"/>
                        </a:rPr>
                        <a:t>Интонация соответствует пунктуационному оформлению текста.</a:t>
                      </a:r>
                    </a:p>
                  </a:txBody>
                  <a:tcPr marL="41876" marR="41876" marT="0" marB="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ea typeface="Calibri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842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ea typeface="Calibri" pitchFamily="34" charset="0"/>
                          <a:cs typeface="Times New Roman" pitchFamily="18" charset="0"/>
                        </a:rPr>
                        <a:t>Интонация не соответствует пунктуационному оформлению текста.</a:t>
                      </a:r>
                    </a:p>
                  </a:txBody>
                  <a:tcPr marL="41876" marR="41876" marT="0" marB="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ea typeface="Calibri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49950">
                <a:tc gridSpan="2"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ea typeface="Calibri" pitchFamily="34" charset="0"/>
                          <a:cs typeface="Times New Roman" pitchFamily="18" charset="0"/>
                        </a:rPr>
                        <a:t>Темп чтения </a:t>
                      </a:r>
                    </a:p>
                  </a:txBody>
                  <a:tcPr marL="41876" marR="41876" marT="0" marB="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Georgi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</a:tr>
              <a:tr h="68828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ea typeface="Calibri" pitchFamily="34" charset="0"/>
                          <a:cs typeface="Times New Roman" pitchFamily="18" charset="0"/>
                        </a:rPr>
                        <a:t>ТЧ</a:t>
                      </a:r>
                    </a:p>
                  </a:txBody>
                  <a:tcPr marL="41876" marR="41876" marT="0" marB="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ea typeface="Calibri" pitchFamily="34" charset="0"/>
                          <a:cs typeface="Times New Roman" pitchFamily="18" charset="0"/>
                        </a:rPr>
                        <a:t>Темп чтения соответствует коммуникативной задаче.</a:t>
                      </a:r>
                    </a:p>
                  </a:txBody>
                  <a:tcPr marL="41876" marR="41876" marT="0" marB="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ea typeface="Calibri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083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ea typeface="Calibri" pitchFamily="34" charset="0"/>
                          <a:cs typeface="Times New Roman" pitchFamily="18" charset="0"/>
                        </a:rPr>
                        <a:t>Темп чтения не соответствует коммуникативной задаче.</a:t>
                      </a:r>
                    </a:p>
                  </a:txBody>
                  <a:tcPr marL="41876" marR="41876" marT="0" marB="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ea typeface="Calibri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2413">
                <a:tc gridSpan="2">
                  <a:txBody>
                    <a:bodyPr/>
                    <a:lstStyle/>
                    <a:p>
                      <a:pPr marL="87313" marR="0" lvl="0" indent="0" algn="just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ea typeface="Calibri" pitchFamily="34" charset="0"/>
                          <a:cs typeface="Times New Roman" pitchFamily="18" charset="0"/>
                        </a:rPr>
                        <a:t>Максимальное количество баллов за всё задание</a:t>
                      </a:r>
                    </a:p>
                  </a:txBody>
                  <a:tcPr marL="41876" marR="41876" marT="0" marB="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Georgia" pitchFamily="18" charset="0"/>
                          <a:ea typeface="Calibri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C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54748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344816" cy="778098"/>
          </a:xfrm>
          <a:noFill/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FF0066"/>
                </a:solidFill>
                <a:latin typeface="Georgia" pitchFamily="18" charset="0"/>
                <a:ea typeface="+mn-ea"/>
                <a:cs typeface="+mn-cs"/>
              </a:rPr>
              <a:t>Задание 2. Пересказ текста</a:t>
            </a: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179512" y="1071546"/>
            <a:ext cx="8784976" cy="51435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Georgia" pitchFamily="18" charset="0"/>
              </a:rPr>
              <a:t>Задание 2 (пересказ с включением цитаты) оценивается по следующим критериям: сохранение при пересказе </a:t>
            </a:r>
            <a:r>
              <a:rPr lang="ru-RU" sz="1800" b="1" dirty="0" err="1" smtClean="0">
                <a:solidFill>
                  <a:srgbClr val="002060"/>
                </a:solidFill>
                <a:latin typeface="Georgia" pitchFamily="18" charset="0"/>
              </a:rPr>
              <a:t>микротем</a:t>
            </a:r>
            <a:r>
              <a:rPr lang="ru-RU" sz="1800" b="1" dirty="0" smtClean="0">
                <a:solidFill>
                  <a:srgbClr val="002060"/>
                </a:solidFill>
                <a:latin typeface="Georgia" pitchFamily="18" charset="0"/>
              </a:rPr>
              <a:t> текста, фактическая точность, уместность и логичность включения указанной цитаты в пересказ. Максимальный балл – 4.</a:t>
            </a:r>
          </a:p>
          <a:p>
            <a:r>
              <a:rPr lang="ru-RU" sz="1800" b="1" i="1" dirty="0" smtClean="0">
                <a:solidFill>
                  <a:srgbClr val="002060"/>
                </a:solidFill>
                <a:latin typeface="Georgia" pitchFamily="18" charset="0"/>
              </a:rPr>
              <a:t>Во время выполнения задания 2 можно пользоваться  записями, сделанными  во  время подготовки  к  пересказу, также  можно зачитать цитату, включенную в ответ </a:t>
            </a:r>
            <a:r>
              <a:rPr lang="ru-RU" sz="1800" b="1" u="sng" dirty="0" smtClean="0">
                <a:solidFill>
                  <a:srgbClr val="15AF8E"/>
                </a:solidFill>
                <a:latin typeface="Georgia" pitchFamily="18" charset="0"/>
              </a:rPr>
              <a:t>(Спецификация КИМ п.9 «Условия проведения итогового собеседования» таблица 3 п.5 стр.6).</a:t>
            </a:r>
          </a:p>
          <a:p>
            <a:r>
              <a:rPr lang="ru-RU" sz="1800" b="1" i="1" dirty="0" smtClean="0">
                <a:solidFill>
                  <a:srgbClr val="002060"/>
                </a:solidFill>
                <a:latin typeface="Georgia" pitchFamily="18" charset="0"/>
              </a:rPr>
              <a:t>Пользоваться исходным текстом нельзя (сдается экзаменатору). Записи не учитываются при оценивании работы. </a:t>
            </a:r>
          </a:p>
          <a:p>
            <a:r>
              <a:rPr lang="ru-RU" sz="1800" b="1" i="1" dirty="0" smtClean="0">
                <a:solidFill>
                  <a:srgbClr val="002060"/>
                </a:solidFill>
                <a:latin typeface="Georgia" pitchFamily="18" charset="0"/>
              </a:rPr>
              <a:t>Высказывание должно быть введено любым способом цитирования. Пересказ и включённое в него задание должны составлять цельный текст.</a:t>
            </a:r>
          </a:p>
          <a:p>
            <a:r>
              <a:rPr lang="ru-RU" sz="1800" b="1" i="1" dirty="0" smtClean="0">
                <a:solidFill>
                  <a:srgbClr val="002060"/>
                </a:solidFill>
                <a:latin typeface="Georgia" pitchFamily="18" charset="0"/>
              </a:rPr>
              <a:t>Время на подготовку - 1 минута.</a:t>
            </a:r>
          </a:p>
          <a:p>
            <a:r>
              <a:rPr lang="ru-RU" sz="1800" b="1" i="1" dirty="0" smtClean="0">
                <a:solidFill>
                  <a:srgbClr val="002060"/>
                </a:solidFill>
                <a:latin typeface="Georgia" pitchFamily="18" charset="0"/>
              </a:rPr>
              <a:t>Учащийся работал над содержанием текста в задании 1, поэтому при подготовке к пересказу должен сосредоточиться на анализе высказывания и включении его в свой текст.</a:t>
            </a:r>
          </a:p>
          <a:p>
            <a:pPr>
              <a:buNone/>
            </a:pPr>
            <a:endParaRPr lang="ru-RU" sz="1800" b="1" i="1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143644"/>
            <a:ext cx="91440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Georgia" pitchFamily="18" charset="0"/>
              </a:rPr>
              <a:t>Правильность речи заданий 1 и 2 оценивается совместно. </a:t>
            </a:r>
          </a:p>
        </p:txBody>
      </p:sp>
    </p:spTree>
    <p:extLst>
      <p:ext uri="{BB962C8B-B14F-4D97-AF65-F5344CB8AC3E}">
        <p14:creationId xmlns:p14="http://schemas.microsoft.com/office/powerpoint/2010/main" val="3600197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704856" cy="706090"/>
          </a:xfrm>
          <a:noFill/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altLang="ru-RU" sz="2000" b="1" kern="1200" cap="all" dirty="0" smtClean="0">
                <a:solidFill>
                  <a:srgbClr val="002060"/>
                </a:solidFill>
                <a:latin typeface="Georgia" pitchFamily="18" charset="0"/>
                <a:ea typeface="+mn-ea"/>
                <a:cs typeface="+mn-cs"/>
              </a:rPr>
              <a:t>Задание 2. Пересказ текста (ДЕМОВЕРСИЯ)</a:t>
            </a: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179512" y="1628800"/>
            <a:ext cx="8712968" cy="4525963"/>
          </a:xfrm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r>
              <a:rPr lang="ru-RU" sz="2000" b="1" u="sng" dirty="0" smtClean="0">
                <a:solidFill>
                  <a:srgbClr val="002060"/>
                </a:solidFill>
                <a:latin typeface="Georgia" pitchFamily="18" charset="0"/>
              </a:rPr>
              <a:t>Перескажите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прочитанный Вами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текст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,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включив в 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пересказ высказывание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С.П.Королева, выдающегося конструктора и учёного,  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о Юрии Гагарине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:</a:t>
            </a:r>
          </a:p>
          <a:p>
            <a:pPr marL="0" indent="0">
              <a:buFontTx/>
              <a:buNone/>
              <a:defRPr/>
            </a:pPr>
            <a:endParaRPr lang="ru-RU" sz="2000" i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0" indent="0">
              <a:buFontTx/>
              <a:buNone/>
              <a:defRPr/>
            </a:pPr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«</a:t>
            </a:r>
            <a:r>
              <a:rPr lang="ru-RU" sz="2000" i="1" dirty="0">
                <a:solidFill>
                  <a:srgbClr val="002060"/>
                </a:solidFill>
                <a:latin typeface="Georgia" pitchFamily="18" charset="0"/>
              </a:rPr>
              <a:t>Он открыл людям Земли дорогу в неизвестный мир. Но только ли это? Думается, Гагарин сделал нечто большее ― он дал людям веру в их собственные силы, в их возможности, дал силу идти увереннее, смелее</a:t>
            </a:r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…»</a:t>
            </a:r>
          </a:p>
          <a:p>
            <a:pPr marL="0" indent="0">
              <a:buFontTx/>
              <a:buNone/>
              <a:defRPr/>
            </a:pPr>
            <a:endParaRPr lang="ru-RU" sz="2000" dirty="0">
              <a:solidFill>
                <a:srgbClr val="002060"/>
              </a:solidFill>
              <a:latin typeface="Georgia" pitchFamily="18" charset="0"/>
            </a:endParaRPr>
          </a:p>
          <a:p>
            <a:pPr marL="0" indent="0">
              <a:buFontTx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Подумайте, где лучше использовать слова С.П.Королёва в пересказе. Вы можете использовать любые способы цитирования.</a:t>
            </a:r>
            <a:endParaRPr lang="ru-RU" sz="20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2731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43</TotalTime>
  <Words>3798</Words>
  <Application>Microsoft Office PowerPoint</Application>
  <PresentationFormat>Экран (4:3)</PresentationFormat>
  <Paragraphs>518</Paragraphs>
  <Slides>38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0" baseType="lpstr">
      <vt:lpstr>Исполнительная</vt:lpstr>
      <vt:lpstr>Пакет</vt:lpstr>
      <vt:lpstr>Презентация PowerPoint</vt:lpstr>
      <vt:lpstr>МОДЕЛЬ ИТОГОВОГО УСТНОГО СОБЕСЕДОВАНИЯ  ПО РУССКОМУ ЯЗЫКУ  выпускников основной школы </vt:lpstr>
      <vt:lpstr>Коммуникативные задачи</vt:lpstr>
      <vt:lpstr>ЗАДАНИЕ 1. Чтение текста </vt:lpstr>
      <vt:lpstr>ЗАДАНИЕ 1. ЧТЕНИЕ ТЕКСТА (демоверсия)</vt:lpstr>
      <vt:lpstr>Типичные ошибки при чтении текста</vt:lpstr>
      <vt:lpstr>Критерии оценивания выполнения заданий устной части  Задание 1. Чтение текста  </vt:lpstr>
      <vt:lpstr>Задание 2. Пересказ текста</vt:lpstr>
      <vt:lpstr>Задание 2. Пересказ текста (ДЕМОВЕРСИЯ)</vt:lpstr>
      <vt:lpstr>   Задание 2. Пересказ текста с включением приведённого высказывания  </vt:lpstr>
      <vt:lpstr>Задание 3. Монологическое высказывание</vt:lpstr>
      <vt:lpstr>Задание 3. Монологическое высказывание                            (ДЕМОВЕРСИЯ)</vt:lpstr>
      <vt:lpstr>Карточка 1. Описание</vt:lpstr>
      <vt:lpstr>Карточка 2. Повествование</vt:lpstr>
      <vt:lpstr>Карточка 3. Рассуждение</vt:lpstr>
      <vt:lpstr> Задание 3. Монологическое высказывание </vt:lpstr>
      <vt:lpstr>Задание 4. Диалог</vt:lpstr>
      <vt:lpstr>Задание 4. Диалог (ДЕМОВЕРСИЯ)</vt:lpstr>
      <vt:lpstr>Задание 4. Диалог</vt:lpstr>
      <vt:lpstr>Оценивание правильности речи</vt:lpstr>
      <vt:lpstr>Презентация PowerPoint</vt:lpstr>
      <vt:lpstr>Презентация PowerPoint</vt:lpstr>
      <vt:lpstr>Обобщенный план работы</vt:lpstr>
      <vt:lpstr>Ключевые направления подготовки учащихся к устному собеседованию по русскому языку в 9 классе</vt:lpstr>
      <vt:lpstr>Основные направления работы  над выразительностью чтения:</vt:lpstr>
      <vt:lpstr>Техника выразительного чтения</vt:lpstr>
      <vt:lpstr>Анализ текста для подготовки к пересказу</vt:lpstr>
      <vt:lpstr>Способы цитирования</vt:lpstr>
      <vt:lpstr>функционально - смысловые типы речи</vt:lpstr>
      <vt:lpstr>Схемы функционально - смысловых типов речи</vt:lpstr>
      <vt:lpstr>Схемы функционально - смысловых типов речи</vt:lpstr>
      <vt:lpstr>КОММУНИКАТИВНЫЕ ЗАДАЧИ  функционально - смысловых типов речи</vt:lpstr>
      <vt:lpstr>Упражнения для развития монологической речи (описание фотографии)</vt:lpstr>
      <vt:lpstr>Структура монолога-рассуждения (задание 3) </vt:lpstr>
      <vt:lpstr>Правила диалога (задание 4)</vt:lpstr>
      <vt:lpstr>Литература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5</cp:revision>
  <cp:lastPrinted>2018-02-09T10:42:17Z</cp:lastPrinted>
  <dcterms:created xsi:type="dcterms:W3CDTF">2018-02-09T09:26:16Z</dcterms:created>
  <dcterms:modified xsi:type="dcterms:W3CDTF">2018-02-09T10:55:36Z</dcterms:modified>
</cp:coreProperties>
</file>